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rial Bold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 autoAdjust="0"/>
    <p:restoredTop sz="94621" autoAdjust="0"/>
  </p:normalViewPr>
  <p:slideViewPr>
    <p:cSldViewPr>
      <p:cViewPr varScale="1">
        <p:scale>
          <a:sx n="32" d="100"/>
          <a:sy n="32" d="100"/>
        </p:scale>
        <p:origin x="1013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jpeg"/><Relationship Id="rId3" Type="http://schemas.openxmlformats.org/officeDocument/2006/relationships/image" Target="../media/image53.svg"/><Relationship Id="rId7" Type="http://schemas.openxmlformats.org/officeDocument/2006/relationships/image" Target="../media/image55.jpeg"/><Relationship Id="rId12" Type="http://schemas.openxmlformats.org/officeDocument/2006/relationships/image" Target="../media/image38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37.png"/><Relationship Id="rId5" Type="http://schemas.openxmlformats.org/officeDocument/2006/relationships/image" Target="../media/image1.png"/><Relationship Id="rId10" Type="http://schemas.openxmlformats.org/officeDocument/2006/relationships/image" Target="../media/image47.png"/><Relationship Id="rId4" Type="http://schemas.openxmlformats.org/officeDocument/2006/relationships/image" Target="../media/image16.jpeg"/><Relationship Id="rId9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jpe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sv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1.png"/><Relationship Id="rId10" Type="http://schemas.openxmlformats.org/officeDocument/2006/relationships/image" Target="../media/image38.svg"/><Relationship Id="rId4" Type="http://schemas.openxmlformats.org/officeDocument/2006/relationships/image" Target="../media/image16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41.sv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40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1.png"/><Relationship Id="rId15" Type="http://schemas.openxmlformats.org/officeDocument/2006/relationships/image" Target="../media/image37.png"/><Relationship Id="rId10" Type="http://schemas.openxmlformats.org/officeDocument/2006/relationships/image" Target="../media/image46.svg"/><Relationship Id="rId4" Type="http://schemas.openxmlformats.org/officeDocument/2006/relationships/image" Target="../media/image16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72044"/>
            <a:ext cx="18288000" cy="6014956"/>
            <a:chOff x="0" y="0"/>
            <a:chExt cx="4816593" cy="1584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84186"/>
            </a:xfrm>
            <a:custGeom>
              <a:avLst/>
              <a:gdLst/>
              <a:ahLst/>
              <a:cxnLst/>
              <a:rect l="l" t="t" r="r" b="b"/>
              <a:pathLst>
                <a:path w="4816592" h="1584186">
                  <a:moveTo>
                    <a:pt x="0" y="0"/>
                  </a:moveTo>
                  <a:lnTo>
                    <a:pt x="4816592" y="0"/>
                  </a:lnTo>
                  <a:lnTo>
                    <a:pt x="4816592" y="1584186"/>
                  </a:lnTo>
                  <a:lnTo>
                    <a:pt x="0" y="1584186"/>
                  </a:ln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324707" y="7428842"/>
            <a:ext cx="1845792" cy="1829458"/>
          </a:xfrm>
          <a:custGeom>
            <a:avLst/>
            <a:gdLst/>
            <a:ahLst/>
            <a:cxnLst/>
            <a:rect l="l" t="t" r="r" b="b"/>
            <a:pathLst>
              <a:path w="1845792" h="1829458">
                <a:moveTo>
                  <a:pt x="0" y="0"/>
                </a:moveTo>
                <a:lnTo>
                  <a:pt x="1845792" y="0"/>
                </a:lnTo>
                <a:lnTo>
                  <a:pt x="1845792" y="1829458"/>
                </a:lnTo>
                <a:lnTo>
                  <a:pt x="0" y="1829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4775356" y="7286916"/>
            <a:ext cx="2483944" cy="1971384"/>
          </a:xfrm>
          <a:custGeom>
            <a:avLst/>
            <a:gdLst/>
            <a:ahLst/>
            <a:cxnLst/>
            <a:rect l="l" t="t" r="r" b="b"/>
            <a:pathLst>
              <a:path w="2483944" h="1971384">
                <a:moveTo>
                  <a:pt x="0" y="0"/>
                </a:moveTo>
                <a:lnTo>
                  <a:pt x="2483944" y="0"/>
                </a:lnTo>
                <a:lnTo>
                  <a:pt x="2483944" y="1971384"/>
                </a:lnTo>
                <a:lnTo>
                  <a:pt x="0" y="1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932888" y="7947091"/>
            <a:ext cx="5742142" cy="1177139"/>
          </a:xfrm>
          <a:custGeom>
            <a:avLst/>
            <a:gdLst/>
            <a:ahLst/>
            <a:cxnLst/>
            <a:rect l="l" t="t" r="r" b="b"/>
            <a:pathLst>
              <a:path w="5742142" h="1177139">
                <a:moveTo>
                  <a:pt x="0" y="0"/>
                </a:moveTo>
                <a:lnTo>
                  <a:pt x="5742142" y="0"/>
                </a:lnTo>
                <a:lnTo>
                  <a:pt x="5742142" y="1177139"/>
                </a:lnTo>
                <a:lnTo>
                  <a:pt x="0" y="1177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3739716" y="608102"/>
            <a:ext cx="3158082" cy="3158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64959" y="608102"/>
            <a:ext cx="3158082" cy="315808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18159" r="-1815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90201" y="608102"/>
            <a:ext cx="3158082" cy="315808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203455" y="2283104"/>
            <a:ext cx="298735" cy="298735"/>
          </a:xfrm>
          <a:custGeom>
            <a:avLst/>
            <a:gdLst/>
            <a:ahLst/>
            <a:cxnLst/>
            <a:rect l="l" t="t" r="r" b="b"/>
            <a:pathLst>
              <a:path w="298735" h="298735">
                <a:moveTo>
                  <a:pt x="0" y="0"/>
                </a:moveTo>
                <a:lnTo>
                  <a:pt x="298735" y="0"/>
                </a:lnTo>
                <a:lnTo>
                  <a:pt x="298735" y="298735"/>
                </a:lnTo>
                <a:lnTo>
                  <a:pt x="0" y="298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588217" y="4571465"/>
            <a:ext cx="15111562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FFE82B"/>
                </a:solidFill>
                <a:latin typeface="Arial Bold"/>
                <a:ea typeface="Arial Bold"/>
                <a:cs typeface="Arial Bold"/>
                <a:sym typeface="Arial Bold"/>
              </a:rPr>
              <a:t>OPEN SPACE PROJECT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F007A-8126-7F8C-1005-62549892288B}"/>
              </a:ext>
            </a:extLst>
          </p:cNvPr>
          <p:cNvSpPr txBox="1"/>
          <p:nvPr/>
        </p:nvSpPr>
        <p:spPr>
          <a:xfrm>
            <a:off x="1899820" y="9678898"/>
            <a:ext cx="3200400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11</a:t>
            </a:r>
            <a:r>
              <a:rPr lang="en-US" sz="1200" b="1" baseline="30000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sz="12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 September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028700" y="1028700"/>
            <a:ext cx="1019384" cy="1015561"/>
          </a:xfrm>
          <a:custGeom>
            <a:avLst/>
            <a:gdLst/>
            <a:ahLst/>
            <a:cxnLst/>
            <a:rect l="l" t="t" r="r" b="b"/>
            <a:pathLst>
              <a:path w="1019384" h="1015561">
                <a:moveTo>
                  <a:pt x="0" y="0"/>
                </a:moveTo>
                <a:lnTo>
                  <a:pt x="1019384" y="0"/>
                </a:lnTo>
                <a:lnTo>
                  <a:pt x="1019384" y="1015561"/>
                </a:lnTo>
                <a:lnTo>
                  <a:pt x="0" y="1015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293701" y="8302932"/>
            <a:ext cx="1012311" cy="955368"/>
          </a:xfrm>
          <a:custGeom>
            <a:avLst/>
            <a:gdLst/>
            <a:ahLst/>
            <a:cxnLst/>
            <a:rect l="l" t="t" r="r" b="b"/>
            <a:pathLst>
              <a:path w="1012311" h="955368">
                <a:moveTo>
                  <a:pt x="0" y="0"/>
                </a:moveTo>
                <a:lnTo>
                  <a:pt x="1012311" y="0"/>
                </a:lnTo>
                <a:lnTo>
                  <a:pt x="1012311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974" t="-146726" r="-378603" b="-14777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360842" y="8369251"/>
            <a:ext cx="846287" cy="845422"/>
            <a:chOff x="0" y="0"/>
            <a:chExt cx="222890" cy="2226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2890" cy="222662"/>
            </a:xfrm>
            <a:custGeom>
              <a:avLst/>
              <a:gdLst/>
              <a:ahLst/>
              <a:cxnLst/>
              <a:rect l="l" t="t" r="r" b="b"/>
              <a:pathLst>
                <a:path w="222890" h="222662">
                  <a:moveTo>
                    <a:pt x="0" y="0"/>
                  </a:moveTo>
                  <a:lnTo>
                    <a:pt x="222890" y="0"/>
                  </a:lnTo>
                  <a:lnTo>
                    <a:pt x="222890" y="222662"/>
                  </a:lnTo>
                  <a:lnTo>
                    <a:pt x="0" y="222662"/>
                  </a:ln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22890" cy="27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302036" y="8369251"/>
            <a:ext cx="963898" cy="955368"/>
          </a:xfrm>
          <a:custGeom>
            <a:avLst/>
            <a:gdLst/>
            <a:ahLst/>
            <a:cxnLst/>
            <a:rect l="l" t="t" r="r" b="b"/>
            <a:pathLst>
              <a:path w="963898" h="955368">
                <a:moveTo>
                  <a:pt x="0" y="0"/>
                </a:moveTo>
                <a:lnTo>
                  <a:pt x="963899" y="0"/>
                </a:lnTo>
                <a:lnTo>
                  <a:pt x="963899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4504252" y="3155535"/>
            <a:ext cx="3103639" cy="3110726"/>
            <a:chOff x="0" y="0"/>
            <a:chExt cx="4138185" cy="414763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138185" cy="4147635"/>
              <a:chOff x="0" y="0"/>
              <a:chExt cx="812800" cy="81465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46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4656">
                    <a:moveTo>
                      <a:pt x="406400" y="0"/>
                    </a:moveTo>
                    <a:cubicBezTo>
                      <a:pt x="181951" y="0"/>
                      <a:pt x="0" y="182367"/>
                      <a:pt x="0" y="407328"/>
                    </a:cubicBezTo>
                    <a:cubicBezTo>
                      <a:pt x="0" y="632289"/>
                      <a:pt x="181951" y="814656"/>
                      <a:pt x="406400" y="814656"/>
                    </a:cubicBezTo>
                    <a:cubicBezTo>
                      <a:pt x="630849" y="814656"/>
                      <a:pt x="812800" y="632289"/>
                      <a:pt x="812800" y="407328"/>
                    </a:cubicBezTo>
                    <a:cubicBezTo>
                      <a:pt x="812800" y="18236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82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9699"/>
                <a:ext cx="660400" cy="7285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98896" y="1001967"/>
              <a:ext cx="3740392" cy="2176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66"/>
                </a:lnSpc>
                <a:spcBef>
                  <a:spcPct val="0"/>
                </a:spcBef>
              </a:pPr>
              <a:r>
                <a:rPr lang="en-US" sz="2435" b="1" dirty="0">
                  <a:solidFill>
                    <a:srgbClr val="C0187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Impact #3</a:t>
              </a:r>
            </a:p>
            <a:p>
              <a:pPr algn="ctr">
                <a:lnSpc>
                  <a:spcPts val="3166"/>
                </a:lnSpc>
                <a:spcBef>
                  <a:spcPct val="0"/>
                </a:spcBef>
              </a:pPr>
              <a:r>
                <a:rPr lang="en-US" sz="2435" dirty="0">
                  <a:solidFill>
                    <a:srgbClr val="545454"/>
                  </a:solidFill>
                  <a:latin typeface="Arial"/>
                  <a:ea typeface="Arial"/>
                  <a:cs typeface="Arial"/>
                  <a:sym typeface="Arial"/>
                </a:rPr>
                <a:t>Creating welcome, open space in our community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616439" y="1063147"/>
            <a:ext cx="11196396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</a:pPr>
            <a:r>
              <a:rPr lang="en-US" sz="6500" b="1">
                <a:solidFill>
                  <a:srgbClr val="545454"/>
                </a:solidFill>
                <a:latin typeface="Arial Bold"/>
                <a:ea typeface="Arial Bold"/>
                <a:cs typeface="Arial Bold"/>
                <a:sym typeface="Arial Bold"/>
              </a:rPr>
              <a:t>Creating Community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680500" y="7064030"/>
            <a:ext cx="2260589" cy="22605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34219" r="-22679" b="-5451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96036" y="7064030"/>
            <a:ext cx="2260589" cy="226058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31031" y="3353932"/>
            <a:ext cx="2841225" cy="2740488"/>
            <a:chOff x="0" y="0"/>
            <a:chExt cx="3025434" cy="29181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25434" cy="2918165"/>
            </a:xfrm>
            <a:custGeom>
              <a:avLst/>
              <a:gdLst/>
              <a:ahLst/>
              <a:cxnLst/>
              <a:rect l="l" t="t" r="r" b="b"/>
              <a:pathLst>
                <a:path w="3025434" h="2918165">
                  <a:moveTo>
                    <a:pt x="2900974" y="2918165"/>
                  </a:moveTo>
                  <a:lnTo>
                    <a:pt x="124460" y="2918165"/>
                  </a:lnTo>
                  <a:cubicBezTo>
                    <a:pt x="55880" y="2918165"/>
                    <a:pt x="0" y="2862285"/>
                    <a:pt x="0" y="27937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0974" y="0"/>
                  </a:lnTo>
                  <a:cubicBezTo>
                    <a:pt x="2969554" y="0"/>
                    <a:pt x="3025434" y="55880"/>
                    <a:pt x="3025434" y="124460"/>
                  </a:cubicBezTo>
                  <a:lnTo>
                    <a:pt x="3025434" y="2793705"/>
                  </a:lnTo>
                  <a:cubicBezTo>
                    <a:pt x="3025434" y="2862285"/>
                    <a:pt x="2969554" y="2918165"/>
                    <a:pt x="2900974" y="2918165"/>
                  </a:cubicBez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545846" y="3397161"/>
            <a:ext cx="576504" cy="762319"/>
          </a:xfrm>
          <a:custGeom>
            <a:avLst/>
            <a:gdLst/>
            <a:ahLst/>
            <a:cxnLst/>
            <a:rect l="l" t="t" r="r" b="b"/>
            <a:pathLst>
              <a:path w="576504" h="762319">
                <a:moveTo>
                  <a:pt x="0" y="0"/>
                </a:moveTo>
                <a:lnTo>
                  <a:pt x="576504" y="0"/>
                </a:lnTo>
                <a:lnTo>
                  <a:pt x="576504" y="762319"/>
                </a:lnTo>
                <a:lnTo>
                  <a:pt x="0" y="7623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6508619" y="5443462"/>
            <a:ext cx="650958" cy="650958"/>
          </a:xfrm>
          <a:custGeom>
            <a:avLst/>
            <a:gdLst/>
            <a:ahLst/>
            <a:cxnLst/>
            <a:rect l="l" t="t" r="r" b="b"/>
            <a:pathLst>
              <a:path w="650958" h="650958">
                <a:moveTo>
                  <a:pt x="0" y="0"/>
                </a:moveTo>
                <a:lnTo>
                  <a:pt x="650958" y="0"/>
                </a:lnTo>
                <a:lnTo>
                  <a:pt x="650958" y="650958"/>
                </a:lnTo>
                <a:lnTo>
                  <a:pt x="0" y="650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3" name="Group 23"/>
          <p:cNvGrpSpPr/>
          <p:nvPr/>
        </p:nvGrpSpPr>
        <p:grpSpPr>
          <a:xfrm>
            <a:off x="11367554" y="3353636"/>
            <a:ext cx="2698548" cy="2740488"/>
            <a:chOff x="0" y="0"/>
            <a:chExt cx="2585653" cy="262583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85653" cy="2625839"/>
            </a:xfrm>
            <a:custGeom>
              <a:avLst/>
              <a:gdLst/>
              <a:ahLst/>
              <a:cxnLst/>
              <a:rect l="l" t="t" r="r" b="b"/>
              <a:pathLst>
                <a:path w="2585653" h="2625839">
                  <a:moveTo>
                    <a:pt x="2461193" y="2625839"/>
                  </a:moveTo>
                  <a:lnTo>
                    <a:pt x="124460" y="2625839"/>
                  </a:lnTo>
                  <a:cubicBezTo>
                    <a:pt x="55880" y="2625839"/>
                    <a:pt x="0" y="2569959"/>
                    <a:pt x="0" y="25013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61193" y="0"/>
                  </a:lnTo>
                  <a:cubicBezTo>
                    <a:pt x="2529773" y="0"/>
                    <a:pt x="2585653" y="55880"/>
                    <a:pt x="2585653" y="124460"/>
                  </a:cubicBezTo>
                  <a:lnTo>
                    <a:pt x="2585653" y="2501379"/>
                  </a:lnTo>
                  <a:cubicBezTo>
                    <a:pt x="2585653" y="2569959"/>
                    <a:pt x="2529773" y="2625839"/>
                    <a:pt x="2461193" y="2625839"/>
                  </a:cubicBez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630968" y="3353932"/>
            <a:ext cx="3527036" cy="2740488"/>
            <a:chOff x="0" y="0"/>
            <a:chExt cx="3379482" cy="262583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379482" cy="2625839"/>
            </a:xfrm>
            <a:custGeom>
              <a:avLst/>
              <a:gdLst/>
              <a:ahLst/>
              <a:cxnLst/>
              <a:rect l="l" t="t" r="r" b="b"/>
              <a:pathLst>
                <a:path w="3379482" h="2625839">
                  <a:moveTo>
                    <a:pt x="3255021" y="2625839"/>
                  </a:moveTo>
                  <a:lnTo>
                    <a:pt x="124460" y="2625839"/>
                  </a:lnTo>
                  <a:cubicBezTo>
                    <a:pt x="55880" y="2625839"/>
                    <a:pt x="0" y="2569959"/>
                    <a:pt x="0" y="25013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55022" y="0"/>
                  </a:lnTo>
                  <a:cubicBezTo>
                    <a:pt x="3323602" y="0"/>
                    <a:pt x="3379482" y="55880"/>
                    <a:pt x="3379482" y="124460"/>
                  </a:cubicBezTo>
                  <a:lnTo>
                    <a:pt x="3379482" y="2501379"/>
                  </a:lnTo>
                  <a:cubicBezTo>
                    <a:pt x="3379482" y="2569959"/>
                    <a:pt x="3323602" y="2625839"/>
                    <a:pt x="3255022" y="2625839"/>
                  </a:cubicBez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>
            <a:off x="7836926" y="3728851"/>
            <a:ext cx="299015" cy="245566"/>
          </a:xfrm>
          <a:custGeom>
            <a:avLst/>
            <a:gdLst/>
            <a:ahLst/>
            <a:cxnLst/>
            <a:rect l="l" t="t" r="r" b="b"/>
            <a:pathLst>
              <a:path w="299015" h="245566">
                <a:moveTo>
                  <a:pt x="0" y="0"/>
                </a:moveTo>
                <a:lnTo>
                  <a:pt x="299015" y="0"/>
                </a:lnTo>
                <a:lnTo>
                  <a:pt x="299015" y="245566"/>
                </a:lnTo>
                <a:lnTo>
                  <a:pt x="0" y="245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7836926" y="4517342"/>
            <a:ext cx="299015" cy="245566"/>
          </a:xfrm>
          <a:custGeom>
            <a:avLst/>
            <a:gdLst/>
            <a:ahLst/>
            <a:cxnLst/>
            <a:rect l="l" t="t" r="r" b="b"/>
            <a:pathLst>
              <a:path w="299015" h="245566">
                <a:moveTo>
                  <a:pt x="0" y="0"/>
                </a:moveTo>
                <a:lnTo>
                  <a:pt x="299015" y="0"/>
                </a:lnTo>
                <a:lnTo>
                  <a:pt x="299015" y="245566"/>
                </a:lnTo>
                <a:lnTo>
                  <a:pt x="0" y="245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7836926" y="5306624"/>
            <a:ext cx="299015" cy="245566"/>
          </a:xfrm>
          <a:custGeom>
            <a:avLst/>
            <a:gdLst/>
            <a:ahLst/>
            <a:cxnLst/>
            <a:rect l="l" t="t" r="r" b="b"/>
            <a:pathLst>
              <a:path w="299015" h="245566">
                <a:moveTo>
                  <a:pt x="0" y="0"/>
                </a:moveTo>
                <a:lnTo>
                  <a:pt x="299015" y="0"/>
                </a:lnTo>
                <a:lnTo>
                  <a:pt x="299015" y="245566"/>
                </a:lnTo>
                <a:lnTo>
                  <a:pt x="0" y="245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3506147" y="4047609"/>
            <a:ext cx="2359204" cy="1095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3"/>
              </a:lnSpc>
              <a:spcBef>
                <a:spcPct val="0"/>
              </a:spcBef>
            </a:pPr>
            <a:r>
              <a:rPr lang="en-US" sz="2835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Community Support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22281" y="4159480"/>
            <a:ext cx="1023633" cy="27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"/>
              </a:lnSpc>
            </a:pPr>
            <a:r>
              <a:rPr lang="en-US" sz="98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15th Christmas Tree Festival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197407" y="5114267"/>
            <a:ext cx="1347836" cy="2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3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Task Group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160626" y="4521812"/>
            <a:ext cx="1347836" cy="49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Runnymede Safer Communities Forum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603014" y="3698355"/>
            <a:ext cx="2240508" cy="204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00"/>
              </a:lnSpc>
            </a:pPr>
            <a:r>
              <a:rPr lang="en-US" sz="2000" b="1">
                <a:solidFill>
                  <a:srgbClr val="FBFDFF"/>
                </a:solidFill>
                <a:latin typeface="Arial Bold"/>
                <a:ea typeface="Arial Bold"/>
                <a:cs typeface="Arial Bold"/>
                <a:sym typeface="Arial Bold"/>
              </a:rPr>
              <a:t>Our vision is to engage the wider  community, connecting people, based on a greater understanding of need.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41321" y="3651403"/>
            <a:ext cx="3135727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</a:pPr>
            <a:r>
              <a:rPr lang="en-US" sz="2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Cross generational support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319994" y="4420985"/>
            <a:ext cx="2637985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</a:pPr>
            <a:r>
              <a:rPr lang="en-US" sz="2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Supporting schools  families, individuals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341321" y="5259862"/>
            <a:ext cx="2416809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</a:pPr>
            <a:r>
              <a:rPr lang="en-US" sz="21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Responding to local need</a:t>
            </a:r>
          </a:p>
        </p:txBody>
      </p:sp>
      <p:pic>
        <p:nvPicPr>
          <p:cNvPr id="41" name="Picture 40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229F4F2B-0634-A38D-95BD-65C19331B0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t="21062" r="21251" b="8938"/>
          <a:stretch/>
        </p:blipFill>
        <p:spPr>
          <a:xfrm rot="5400000">
            <a:off x="10346753" y="7070501"/>
            <a:ext cx="2260589" cy="2260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 animBg="1"/>
      <p:bldP spid="28" grpId="0" animBg="1"/>
      <p:bldP spid="29" grpId="0" animBg="1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18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0596152" cy="10287000"/>
          </a:xfrm>
          <a:custGeom>
            <a:avLst/>
            <a:gdLst/>
            <a:ahLst/>
            <a:cxnLst/>
            <a:rect l="l" t="t" r="r" b="b"/>
            <a:pathLst>
              <a:path w="9217838" h="9525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313406" y="0"/>
                  <a:pt x="700556" y="0"/>
                </a:cubicBezTo>
                <a:lnTo>
                  <a:pt x="8517282" y="0"/>
                </a:lnTo>
                <a:cubicBezTo>
                  <a:pt x="8904432" y="0"/>
                  <a:pt x="9217838" y="217170"/>
                  <a:pt x="9217838" y="482600"/>
                </a:cubicBezTo>
                <a:lnTo>
                  <a:pt x="9217838" y="9042400"/>
                </a:lnTo>
                <a:cubicBezTo>
                  <a:pt x="9217838" y="9309100"/>
                  <a:pt x="8904432" y="9525000"/>
                  <a:pt x="8517282" y="9525000"/>
                </a:cubicBezTo>
                <a:lnTo>
                  <a:pt x="700556" y="9525000"/>
                </a:lnTo>
                <a:cubicBezTo>
                  <a:pt x="315250" y="9525000"/>
                  <a:pt x="0" y="9309100"/>
                  <a:pt x="0" y="9042400"/>
                </a:cubicBezTo>
                <a:close/>
              </a:path>
            </a:pathLst>
          </a:custGeom>
          <a:blipFill>
            <a:blip r:embed="rId2"/>
            <a:stretch>
              <a:fillRect t="-27435" b="-27459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11084897" y="1027807"/>
            <a:ext cx="2447629" cy="563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97"/>
              </a:lnSpc>
              <a:spcBef>
                <a:spcPct val="0"/>
              </a:spcBef>
            </a:pPr>
            <a:r>
              <a:rPr lang="en-US" sz="34815">
                <a:solidFill>
                  <a:srgbClr val="FBFDFF">
                    <a:alpha val="49804"/>
                  </a:srgbClr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95024" y="2507573"/>
            <a:ext cx="5664276" cy="508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0"/>
              </a:lnSpc>
            </a:pPr>
            <a:r>
              <a:rPr lang="en-US" sz="56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 love coming here for crafting activities - upgraded facilities would make it easier for me to attend</a:t>
            </a:r>
          </a:p>
        </p:txBody>
      </p:sp>
      <p:sp>
        <p:nvSpPr>
          <p:cNvPr id="6" name="Freeform 6"/>
          <p:cNvSpPr/>
          <p:nvPr/>
        </p:nvSpPr>
        <p:spPr>
          <a:xfrm>
            <a:off x="16192361" y="8314470"/>
            <a:ext cx="1066939" cy="943830"/>
          </a:xfrm>
          <a:custGeom>
            <a:avLst/>
            <a:gdLst/>
            <a:ahLst/>
            <a:cxnLst/>
            <a:rect l="l" t="t" r="r" b="b"/>
            <a:pathLst>
              <a:path w="1066939" h="943830">
                <a:moveTo>
                  <a:pt x="0" y="0"/>
                </a:moveTo>
                <a:lnTo>
                  <a:pt x="1066939" y="0"/>
                </a:lnTo>
                <a:lnTo>
                  <a:pt x="1066939" y="943830"/>
                </a:lnTo>
                <a:lnTo>
                  <a:pt x="0" y="943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151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976142"/>
            <a:ext cx="7862199" cy="6593252"/>
          </a:xfrm>
          <a:custGeom>
            <a:avLst/>
            <a:gdLst/>
            <a:ahLst/>
            <a:cxnLst/>
            <a:rect l="l" t="t" r="r" b="b"/>
            <a:pathLst>
              <a:path w="7862199" h="6593252">
                <a:moveTo>
                  <a:pt x="0" y="0"/>
                </a:moveTo>
                <a:lnTo>
                  <a:pt x="7862199" y="0"/>
                </a:lnTo>
                <a:lnTo>
                  <a:pt x="7862199" y="6593252"/>
                </a:lnTo>
                <a:lnTo>
                  <a:pt x="0" y="659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09" r="-18108" b="-1274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40049" y="570887"/>
            <a:ext cx="16337845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Transforming our capacity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772191" y="1976142"/>
            <a:ext cx="6593252" cy="6393109"/>
            <a:chOff x="0" y="0"/>
            <a:chExt cx="812800" cy="7881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788127"/>
            </a:xfrm>
            <a:custGeom>
              <a:avLst/>
              <a:gdLst/>
              <a:ahLst/>
              <a:cxnLst/>
              <a:rect l="l" t="t" r="r" b="b"/>
              <a:pathLst>
                <a:path w="812800" h="788127">
                  <a:moveTo>
                    <a:pt x="0" y="0"/>
                  </a:moveTo>
                  <a:lnTo>
                    <a:pt x="812800" y="0"/>
                  </a:lnTo>
                  <a:lnTo>
                    <a:pt x="812800" y="788127"/>
                  </a:lnTo>
                  <a:lnTo>
                    <a:pt x="0" y="788127"/>
                  </a:lnTo>
                  <a:close/>
                </a:path>
              </a:pathLst>
            </a:custGeom>
            <a:blipFill>
              <a:blip r:embed="rId3"/>
              <a:stretch>
                <a:fillRect l="-14642" r="-1464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04505" y="3043614"/>
            <a:ext cx="4199771" cy="41997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2913" t="-61631" r="-152937" b="-3341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60842" y="8369251"/>
            <a:ext cx="846287" cy="845422"/>
            <a:chOff x="0" y="0"/>
            <a:chExt cx="222890" cy="2226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2890" cy="222662"/>
            </a:xfrm>
            <a:custGeom>
              <a:avLst/>
              <a:gdLst/>
              <a:ahLst/>
              <a:cxnLst/>
              <a:rect l="l" t="t" r="r" b="b"/>
              <a:pathLst>
                <a:path w="222890" h="222662">
                  <a:moveTo>
                    <a:pt x="0" y="0"/>
                  </a:moveTo>
                  <a:lnTo>
                    <a:pt x="222890" y="0"/>
                  </a:lnTo>
                  <a:lnTo>
                    <a:pt x="222890" y="222662"/>
                  </a:lnTo>
                  <a:lnTo>
                    <a:pt x="0" y="222662"/>
                  </a:ln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22890" cy="27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302036" y="8369251"/>
            <a:ext cx="963898" cy="955368"/>
          </a:xfrm>
          <a:custGeom>
            <a:avLst/>
            <a:gdLst/>
            <a:ahLst/>
            <a:cxnLst/>
            <a:rect l="l" t="t" r="r" b="b"/>
            <a:pathLst>
              <a:path w="963898" h="955368">
                <a:moveTo>
                  <a:pt x="0" y="0"/>
                </a:moveTo>
                <a:lnTo>
                  <a:pt x="963899" y="0"/>
                </a:lnTo>
                <a:lnTo>
                  <a:pt x="963899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293701" y="8302932"/>
            <a:ext cx="1012311" cy="955368"/>
          </a:xfrm>
          <a:custGeom>
            <a:avLst/>
            <a:gdLst/>
            <a:ahLst/>
            <a:cxnLst/>
            <a:rect l="l" t="t" r="r" b="b"/>
            <a:pathLst>
              <a:path w="1012311" h="955368">
                <a:moveTo>
                  <a:pt x="0" y="0"/>
                </a:moveTo>
                <a:lnTo>
                  <a:pt x="1012311" y="0"/>
                </a:lnTo>
                <a:lnTo>
                  <a:pt x="1012311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974" t="-146726" r="-378603" b="-147775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89543" y="5921812"/>
            <a:ext cx="1008585" cy="1169373"/>
          </a:xfrm>
          <a:custGeom>
            <a:avLst/>
            <a:gdLst/>
            <a:ahLst/>
            <a:cxnLst/>
            <a:rect l="l" t="t" r="r" b="b"/>
            <a:pathLst>
              <a:path w="1008585" h="1169373">
                <a:moveTo>
                  <a:pt x="0" y="0"/>
                </a:moveTo>
                <a:lnTo>
                  <a:pt x="1008585" y="0"/>
                </a:lnTo>
                <a:lnTo>
                  <a:pt x="1008585" y="1169373"/>
                </a:lnTo>
                <a:lnTo>
                  <a:pt x="0" y="1169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135415" y="4460423"/>
            <a:ext cx="1008585" cy="974545"/>
          </a:xfrm>
          <a:custGeom>
            <a:avLst/>
            <a:gdLst/>
            <a:ahLst/>
            <a:cxnLst/>
            <a:rect l="l" t="t" r="r" b="b"/>
            <a:pathLst>
              <a:path w="1008585" h="974545">
                <a:moveTo>
                  <a:pt x="0" y="0"/>
                </a:moveTo>
                <a:lnTo>
                  <a:pt x="1008585" y="0"/>
                </a:lnTo>
                <a:lnTo>
                  <a:pt x="1008585" y="974544"/>
                </a:lnTo>
                <a:lnTo>
                  <a:pt x="0" y="974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135415" y="2713655"/>
            <a:ext cx="1062712" cy="1159850"/>
          </a:xfrm>
          <a:custGeom>
            <a:avLst/>
            <a:gdLst/>
            <a:ahLst/>
            <a:cxnLst/>
            <a:rect l="l" t="t" r="r" b="b"/>
            <a:pathLst>
              <a:path w="1062712" h="1159850">
                <a:moveTo>
                  <a:pt x="0" y="0"/>
                </a:moveTo>
                <a:lnTo>
                  <a:pt x="1062713" y="0"/>
                </a:lnTo>
                <a:lnTo>
                  <a:pt x="1062713" y="1159850"/>
                </a:lnTo>
                <a:lnTo>
                  <a:pt x="0" y="1159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692214" y="2704130"/>
            <a:ext cx="6098798" cy="129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 b="1">
                <a:solidFill>
                  <a:srgbClr val="545454"/>
                </a:solidFill>
                <a:latin typeface="Arial Bold"/>
                <a:ea typeface="Arial Bold"/>
                <a:cs typeface="Arial Bold"/>
                <a:sym typeface="Arial Bold"/>
              </a:rPr>
              <a:t>Established track record in successful, long term grant funding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F8D6D1-ADD7-BC5F-4B50-4E265D88C81F}"/>
              </a:ext>
            </a:extLst>
          </p:cNvPr>
          <p:cNvGrpSpPr/>
          <p:nvPr/>
        </p:nvGrpSpPr>
        <p:grpSpPr>
          <a:xfrm>
            <a:off x="1073582" y="2440795"/>
            <a:ext cx="6404609" cy="4761654"/>
            <a:chOff x="1073582" y="2440795"/>
            <a:chExt cx="6404609" cy="4761654"/>
          </a:xfrm>
        </p:grpSpPr>
        <p:grpSp>
          <p:nvGrpSpPr>
            <p:cNvPr id="6" name="Group 6"/>
            <p:cNvGrpSpPr/>
            <p:nvPr/>
          </p:nvGrpSpPr>
          <p:grpSpPr>
            <a:xfrm>
              <a:off x="1073582" y="2440795"/>
              <a:ext cx="6404608" cy="1997669"/>
              <a:chOff x="0" y="0"/>
              <a:chExt cx="6330883" cy="197467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30883" cy="1974674"/>
              </a:xfrm>
              <a:custGeom>
                <a:avLst/>
                <a:gdLst/>
                <a:ahLst/>
                <a:cxnLst/>
                <a:rect l="l" t="t" r="r" b="b"/>
                <a:pathLst>
                  <a:path w="6330883" h="1974674">
                    <a:moveTo>
                      <a:pt x="6206423" y="1974673"/>
                    </a:moveTo>
                    <a:lnTo>
                      <a:pt x="124460" y="1974673"/>
                    </a:lnTo>
                    <a:cubicBezTo>
                      <a:pt x="55880" y="1974673"/>
                      <a:pt x="0" y="1918794"/>
                      <a:pt x="0" y="18502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206423" y="0"/>
                    </a:lnTo>
                    <a:cubicBezTo>
                      <a:pt x="6275003" y="0"/>
                      <a:pt x="6330883" y="55880"/>
                      <a:pt x="6330883" y="124460"/>
                    </a:cubicBezTo>
                    <a:lnTo>
                      <a:pt x="6330883" y="1850214"/>
                    </a:lnTo>
                    <a:cubicBezTo>
                      <a:pt x="6330883" y="1918794"/>
                      <a:pt x="6275003" y="1974674"/>
                      <a:pt x="6206423" y="1974674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382697" y="2830203"/>
              <a:ext cx="1756649" cy="1250608"/>
            </a:xfrm>
            <a:custGeom>
              <a:avLst/>
              <a:gdLst/>
              <a:ahLst/>
              <a:cxnLst/>
              <a:rect l="l" t="t" r="r" b="b"/>
              <a:pathLst>
                <a:path w="1756649" h="1250608">
                  <a:moveTo>
                    <a:pt x="0" y="0"/>
                  </a:moveTo>
                  <a:lnTo>
                    <a:pt x="1756649" y="0"/>
                  </a:lnTo>
                  <a:lnTo>
                    <a:pt x="1756649" y="1250609"/>
                  </a:lnTo>
                  <a:lnTo>
                    <a:pt x="0" y="1250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7568" r="-201" b="-131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18719" y="3401938"/>
              <a:ext cx="3502713" cy="593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54"/>
                </a:lnSpc>
                <a:spcBef>
                  <a:spcPct val="0"/>
                </a:spcBef>
              </a:pPr>
              <a:r>
                <a:rPr lang="en-US" sz="3272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£934,403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4353336" y="4623737"/>
              <a:ext cx="3124855" cy="2578712"/>
              <a:chOff x="0" y="0"/>
              <a:chExt cx="3088884" cy="254902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88884" cy="2549028"/>
              </a:xfrm>
              <a:custGeom>
                <a:avLst/>
                <a:gdLst/>
                <a:ahLst/>
                <a:cxnLst/>
                <a:rect l="l" t="t" r="r" b="b"/>
                <a:pathLst>
                  <a:path w="3088884" h="2549028">
                    <a:moveTo>
                      <a:pt x="2964424" y="2549028"/>
                    </a:moveTo>
                    <a:lnTo>
                      <a:pt x="124460" y="2549028"/>
                    </a:lnTo>
                    <a:cubicBezTo>
                      <a:pt x="55880" y="2549028"/>
                      <a:pt x="0" y="2493148"/>
                      <a:pt x="0" y="242456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64424" y="0"/>
                    </a:lnTo>
                    <a:cubicBezTo>
                      <a:pt x="3033004" y="0"/>
                      <a:pt x="3088884" y="55880"/>
                      <a:pt x="3088884" y="124460"/>
                    </a:cubicBezTo>
                    <a:lnTo>
                      <a:pt x="3088884" y="2424568"/>
                    </a:lnTo>
                    <a:cubicBezTo>
                      <a:pt x="3088884" y="2493148"/>
                      <a:pt x="3033004" y="2549028"/>
                      <a:pt x="2964424" y="2549028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663681" y="6351259"/>
              <a:ext cx="2504164" cy="517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87"/>
                </a:lnSpc>
                <a:spcBef>
                  <a:spcPct val="0"/>
                </a:spcBef>
              </a:pPr>
              <a:r>
                <a:rPr lang="en-US" sz="283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£89,881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663681" y="4839304"/>
              <a:ext cx="2504164" cy="517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87"/>
                </a:lnSpc>
                <a:spcBef>
                  <a:spcPct val="0"/>
                </a:spcBef>
              </a:pPr>
              <a:r>
                <a:rPr lang="en-US" sz="283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Grant Funding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073582" y="4623737"/>
              <a:ext cx="3124855" cy="2578712"/>
              <a:chOff x="0" y="0"/>
              <a:chExt cx="3088884" cy="254902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88884" cy="2549028"/>
              </a:xfrm>
              <a:custGeom>
                <a:avLst/>
                <a:gdLst/>
                <a:ahLst/>
                <a:cxnLst/>
                <a:rect l="l" t="t" r="r" b="b"/>
                <a:pathLst>
                  <a:path w="3088884" h="2549028">
                    <a:moveTo>
                      <a:pt x="2964424" y="2549028"/>
                    </a:moveTo>
                    <a:lnTo>
                      <a:pt x="124460" y="2549028"/>
                    </a:lnTo>
                    <a:cubicBezTo>
                      <a:pt x="55880" y="2549028"/>
                      <a:pt x="0" y="2493148"/>
                      <a:pt x="0" y="242456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64424" y="0"/>
                    </a:lnTo>
                    <a:cubicBezTo>
                      <a:pt x="3033004" y="0"/>
                      <a:pt x="3088884" y="55880"/>
                      <a:pt x="3088884" y="124460"/>
                    </a:cubicBezTo>
                    <a:lnTo>
                      <a:pt x="3088884" y="2424568"/>
                    </a:lnTo>
                    <a:cubicBezTo>
                      <a:pt x="3088884" y="2493148"/>
                      <a:pt x="3033004" y="2549028"/>
                      <a:pt x="2964424" y="2549028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382697" y="6261018"/>
              <a:ext cx="2504164" cy="517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87"/>
                </a:lnSpc>
                <a:spcBef>
                  <a:spcPct val="0"/>
                </a:spcBef>
              </a:pPr>
              <a:r>
                <a:rPr lang="en-US" sz="283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£3,757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57707" y="4821293"/>
              <a:ext cx="2504164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87"/>
                </a:lnSpc>
                <a:spcBef>
                  <a:spcPct val="0"/>
                </a:spcBef>
              </a:pPr>
              <a:r>
                <a:rPr lang="en-US" sz="283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Community &amp; Fundraising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73582" y="1019175"/>
            <a:ext cx="7792987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Funding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692214" y="5912287"/>
            <a:ext cx="6098798" cy="129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 b="1">
                <a:solidFill>
                  <a:srgbClr val="545454"/>
                </a:solidFill>
                <a:latin typeface="Arial Bold"/>
                <a:ea typeface="Arial Bold"/>
                <a:cs typeface="Arial Bold"/>
                <a:sym typeface="Arial Bold"/>
              </a:rPr>
              <a:t>Accessing funding to improve building sustainability credentials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92214" y="4297454"/>
            <a:ext cx="5873436" cy="129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 b="1">
                <a:solidFill>
                  <a:srgbClr val="545454"/>
                </a:solidFill>
                <a:latin typeface="Arial Bold"/>
                <a:ea typeface="Arial Bold"/>
                <a:cs typeface="Arial Bold"/>
                <a:sym typeface="Arial Bold"/>
              </a:rPr>
              <a:t>Building capacity for income generating and co-fund community services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6360842" y="8369251"/>
            <a:ext cx="846287" cy="845422"/>
            <a:chOff x="0" y="0"/>
            <a:chExt cx="222890" cy="22266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890" cy="222662"/>
            </a:xfrm>
            <a:custGeom>
              <a:avLst/>
              <a:gdLst/>
              <a:ahLst/>
              <a:cxnLst/>
              <a:rect l="l" t="t" r="r" b="b"/>
              <a:pathLst>
                <a:path w="222890" h="222662">
                  <a:moveTo>
                    <a:pt x="0" y="0"/>
                  </a:moveTo>
                  <a:lnTo>
                    <a:pt x="222890" y="0"/>
                  </a:lnTo>
                  <a:lnTo>
                    <a:pt x="222890" y="222662"/>
                  </a:lnTo>
                  <a:lnTo>
                    <a:pt x="0" y="222662"/>
                  </a:ln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222890" cy="27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302036" y="8369251"/>
            <a:ext cx="963898" cy="955368"/>
          </a:xfrm>
          <a:custGeom>
            <a:avLst/>
            <a:gdLst/>
            <a:ahLst/>
            <a:cxnLst/>
            <a:rect l="l" t="t" r="r" b="b"/>
            <a:pathLst>
              <a:path w="963898" h="955368">
                <a:moveTo>
                  <a:pt x="0" y="0"/>
                </a:moveTo>
                <a:lnTo>
                  <a:pt x="963899" y="0"/>
                </a:lnTo>
                <a:lnTo>
                  <a:pt x="963899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93701" y="8302932"/>
            <a:ext cx="1012311" cy="955368"/>
          </a:xfrm>
          <a:custGeom>
            <a:avLst/>
            <a:gdLst/>
            <a:ahLst/>
            <a:cxnLst/>
            <a:rect l="l" t="t" r="r" b="b"/>
            <a:pathLst>
              <a:path w="1012311" h="955368">
                <a:moveTo>
                  <a:pt x="0" y="0"/>
                </a:moveTo>
                <a:lnTo>
                  <a:pt x="1012311" y="0"/>
                </a:lnTo>
                <a:lnTo>
                  <a:pt x="1012311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974" t="-146726" r="-378603" b="-147775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18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82567" y="3380794"/>
            <a:ext cx="2178246" cy="21782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71645" r="-104951" b="-10719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109754" y="3380794"/>
            <a:ext cx="2178246" cy="217824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42592" r="-4259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82567" y="5673736"/>
            <a:ext cx="2178246" cy="217824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77672" r="-32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109754" y="5673736"/>
            <a:ext cx="2178246" cy="21782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36391" t="-21769" r="-11190" b="-1829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85576" y="8314470"/>
            <a:ext cx="1066939" cy="943830"/>
          </a:xfrm>
          <a:custGeom>
            <a:avLst/>
            <a:gdLst/>
            <a:ahLst/>
            <a:cxnLst/>
            <a:rect l="l" t="t" r="r" b="b"/>
            <a:pathLst>
              <a:path w="1066939" h="943830">
                <a:moveTo>
                  <a:pt x="0" y="0"/>
                </a:moveTo>
                <a:lnTo>
                  <a:pt x="1066939" y="0"/>
                </a:lnTo>
                <a:lnTo>
                  <a:pt x="1066939" y="943830"/>
                </a:lnTo>
                <a:lnTo>
                  <a:pt x="0" y="9438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3151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028700" y="1028700"/>
            <a:ext cx="12753867" cy="2709391"/>
            <a:chOff x="0" y="0"/>
            <a:chExt cx="17005156" cy="361252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71450"/>
              <a:ext cx="17005156" cy="1924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395"/>
                </a:lnSpc>
              </a:pPr>
              <a:r>
                <a:rPr lang="en-US" sz="8662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Evaluating our progress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247271"/>
              <a:ext cx="17005156" cy="1365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Over time, we seek to create change - and continually improve our plans and associated outcomes for the community 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4365142"/>
            <a:ext cx="986127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29910" y="4478007"/>
            <a:ext cx="4232217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</a:pPr>
            <a:r>
              <a:rPr lang="en-US" sz="279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Increasing capacity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232655"/>
            <a:ext cx="986127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74218" y="6280576"/>
            <a:ext cx="4232217" cy="96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</a:pPr>
            <a:r>
              <a:rPr lang="en-US" sz="279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Reducing loneliness amongst the vulnerable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38279" y="4365142"/>
            <a:ext cx="939856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46751" y="4365142"/>
            <a:ext cx="4033632" cy="1365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2"/>
              </a:lnSpc>
            </a:pPr>
            <a:r>
              <a:rPr lang="en-US" sz="2701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Generating breakeven income from available space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38279" y="6232655"/>
            <a:ext cx="97699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46751" y="6232655"/>
            <a:ext cx="4193000" cy="180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2"/>
              </a:lnSpc>
            </a:pPr>
            <a:r>
              <a:rPr lang="en-US" sz="2701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Connecting and collaborating with a range of agencies and local support</a:t>
            </a:r>
          </a:p>
        </p:txBody>
      </p:sp>
      <p:sp>
        <p:nvSpPr>
          <p:cNvPr id="22" name="Freeform 22"/>
          <p:cNvSpPr/>
          <p:nvPr/>
        </p:nvSpPr>
        <p:spPr>
          <a:xfrm>
            <a:off x="16120428" y="8129507"/>
            <a:ext cx="1138872" cy="1128793"/>
          </a:xfrm>
          <a:custGeom>
            <a:avLst/>
            <a:gdLst/>
            <a:ahLst/>
            <a:cxnLst/>
            <a:rect l="l" t="t" r="r" b="b"/>
            <a:pathLst>
              <a:path w="1138872" h="1128793">
                <a:moveTo>
                  <a:pt x="0" y="0"/>
                </a:moveTo>
                <a:lnTo>
                  <a:pt x="1138872" y="0"/>
                </a:lnTo>
                <a:lnTo>
                  <a:pt x="1138872" y="1128793"/>
                </a:lnTo>
                <a:lnTo>
                  <a:pt x="0" y="11287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18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20428" y="8129507"/>
            <a:ext cx="1138872" cy="1128793"/>
          </a:xfrm>
          <a:custGeom>
            <a:avLst/>
            <a:gdLst/>
            <a:ahLst/>
            <a:cxnLst/>
            <a:rect l="l" t="t" r="r" b="b"/>
            <a:pathLst>
              <a:path w="1138872" h="1128793">
                <a:moveTo>
                  <a:pt x="0" y="0"/>
                </a:moveTo>
                <a:lnTo>
                  <a:pt x="1138872" y="0"/>
                </a:lnTo>
                <a:lnTo>
                  <a:pt x="1138872" y="1128793"/>
                </a:lnTo>
                <a:lnTo>
                  <a:pt x="0" y="1128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8221989"/>
            <a:ext cx="1066939" cy="943830"/>
          </a:xfrm>
          <a:custGeom>
            <a:avLst/>
            <a:gdLst/>
            <a:ahLst/>
            <a:cxnLst/>
            <a:rect l="l" t="t" r="r" b="b"/>
            <a:pathLst>
              <a:path w="1066939" h="943830">
                <a:moveTo>
                  <a:pt x="0" y="0"/>
                </a:moveTo>
                <a:lnTo>
                  <a:pt x="1066939" y="0"/>
                </a:lnTo>
                <a:lnTo>
                  <a:pt x="1066939" y="943829"/>
                </a:lnTo>
                <a:lnTo>
                  <a:pt x="0" y="943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151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1019175"/>
            <a:ext cx="13293476" cy="256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92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Helping our community thrive, not just survive.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3E6685-6BA2-780B-3868-45DFC6689CDB}"/>
              </a:ext>
            </a:extLst>
          </p:cNvPr>
          <p:cNvGrpSpPr/>
          <p:nvPr/>
        </p:nvGrpSpPr>
        <p:grpSpPr>
          <a:xfrm>
            <a:off x="1028700" y="4045403"/>
            <a:ext cx="12910554" cy="2950393"/>
            <a:chOff x="1028700" y="4045403"/>
            <a:chExt cx="12910554" cy="2950393"/>
          </a:xfrm>
        </p:grpSpPr>
        <p:grpSp>
          <p:nvGrpSpPr>
            <p:cNvPr id="4" name="Group 4"/>
            <p:cNvGrpSpPr/>
            <p:nvPr/>
          </p:nvGrpSpPr>
          <p:grpSpPr>
            <a:xfrm>
              <a:off x="1028700" y="4049062"/>
              <a:ext cx="2946734" cy="294673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86137" y="5001701"/>
              <a:ext cx="2431859" cy="1031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3707" b="1" dirty="0">
                  <a:solidFill>
                    <a:srgbClr val="54545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Safe, open spaces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352427" y="4049062"/>
              <a:ext cx="2946734" cy="2946734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481146" y="4998042"/>
              <a:ext cx="2689297" cy="1031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3707" b="1">
                  <a:solidFill>
                    <a:srgbClr val="54545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Accessible services 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7672473" y="4049062"/>
              <a:ext cx="2946734" cy="2946734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801192" y="4998042"/>
              <a:ext cx="2689297" cy="1031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3707" b="1">
                  <a:solidFill>
                    <a:srgbClr val="54545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Central community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0992520" y="4045403"/>
              <a:ext cx="2946734" cy="2946734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1121238" y="4994383"/>
              <a:ext cx="2689297" cy="1031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3707" b="1" dirty="0">
                  <a:solidFill>
                    <a:srgbClr val="54545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Improve well being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F08036-A5DF-3060-1788-2B4C9806FF60}"/>
              </a:ext>
            </a:extLst>
          </p:cNvPr>
          <p:cNvGrpSpPr/>
          <p:nvPr/>
        </p:nvGrpSpPr>
        <p:grpSpPr>
          <a:xfrm>
            <a:off x="14312566" y="4049062"/>
            <a:ext cx="2946734" cy="2946734"/>
            <a:chOff x="14312566" y="4049062"/>
            <a:chExt cx="2946734" cy="2946734"/>
          </a:xfrm>
        </p:grpSpPr>
        <p:grpSp>
          <p:nvGrpSpPr>
            <p:cNvPr id="21" name="Group 21"/>
            <p:cNvGrpSpPr/>
            <p:nvPr/>
          </p:nvGrpSpPr>
          <p:grpSpPr>
            <a:xfrm>
              <a:off x="14312566" y="4049062"/>
              <a:ext cx="2946734" cy="2946734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82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4441285" y="4765982"/>
              <a:ext cx="2689297" cy="1496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3707" b="1" dirty="0">
                  <a:solidFill>
                    <a:srgbClr val="54545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Create lasting change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80295"/>
            <a:ext cx="18288000" cy="3806705"/>
            <a:chOff x="0" y="0"/>
            <a:chExt cx="4816593" cy="1002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02589"/>
            </a:xfrm>
            <a:custGeom>
              <a:avLst/>
              <a:gdLst/>
              <a:ahLst/>
              <a:cxnLst/>
              <a:rect l="l" t="t" r="r" b="b"/>
              <a:pathLst>
                <a:path w="4816592" h="1002589">
                  <a:moveTo>
                    <a:pt x="0" y="0"/>
                  </a:moveTo>
                  <a:lnTo>
                    <a:pt x="4816592" y="0"/>
                  </a:lnTo>
                  <a:lnTo>
                    <a:pt x="4816592" y="1002589"/>
                  </a:lnTo>
                  <a:lnTo>
                    <a:pt x="0" y="1002589"/>
                  </a:ln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040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52105" y="7415910"/>
            <a:ext cx="1952757" cy="1935476"/>
          </a:xfrm>
          <a:custGeom>
            <a:avLst/>
            <a:gdLst/>
            <a:ahLst/>
            <a:cxnLst/>
            <a:rect l="l" t="t" r="r" b="b"/>
            <a:pathLst>
              <a:path w="1952757" h="1935476">
                <a:moveTo>
                  <a:pt x="0" y="0"/>
                </a:moveTo>
                <a:lnTo>
                  <a:pt x="1952756" y="0"/>
                </a:lnTo>
                <a:lnTo>
                  <a:pt x="1952756" y="1935475"/>
                </a:lnTo>
                <a:lnTo>
                  <a:pt x="0" y="1935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27915" y="8081161"/>
            <a:ext cx="5742142" cy="1177139"/>
          </a:xfrm>
          <a:custGeom>
            <a:avLst/>
            <a:gdLst/>
            <a:ahLst/>
            <a:cxnLst/>
            <a:rect l="l" t="t" r="r" b="b"/>
            <a:pathLst>
              <a:path w="5742142" h="1177139">
                <a:moveTo>
                  <a:pt x="0" y="0"/>
                </a:moveTo>
                <a:lnTo>
                  <a:pt x="5742142" y="0"/>
                </a:lnTo>
                <a:lnTo>
                  <a:pt x="5742142" y="1177139"/>
                </a:lnTo>
                <a:lnTo>
                  <a:pt x="0" y="117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252105" y="3341156"/>
            <a:ext cx="1266845" cy="1266845"/>
          </a:xfrm>
          <a:custGeom>
            <a:avLst/>
            <a:gdLst/>
            <a:ahLst/>
            <a:cxnLst/>
            <a:rect l="l" t="t" r="r" b="b"/>
            <a:pathLst>
              <a:path w="1266845" h="1266845">
                <a:moveTo>
                  <a:pt x="0" y="0"/>
                </a:moveTo>
                <a:lnTo>
                  <a:pt x="1266845" y="0"/>
                </a:lnTo>
                <a:lnTo>
                  <a:pt x="1266845" y="1266845"/>
                </a:lnTo>
                <a:lnTo>
                  <a:pt x="0" y="126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978324" y="3746782"/>
            <a:ext cx="6331351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 b="1">
                <a:solidFill>
                  <a:srgbClr val="545454"/>
                </a:solidFill>
                <a:latin typeface="Arial Bold"/>
                <a:ea typeface="Arial Bold"/>
                <a:cs typeface="Arial Bold"/>
                <a:sym typeface="Arial Bold"/>
              </a:rPr>
              <a:t>Questions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07638" y="950258"/>
            <a:ext cx="6672725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 b="1" u="none">
                <a:solidFill>
                  <a:srgbClr val="C0187F"/>
                </a:solidFill>
                <a:latin typeface="Arial Bold"/>
                <a:ea typeface="Arial Bold"/>
                <a:cs typeface="Arial Bold"/>
                <a:sym typeface="Arial Bold"/>
              </a:rPr>
              <a:t>Thank you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733807"/>
            <a:ext cx="7532309" cy="96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4"/>
              </a:lnSpc>
            </a:pPr>
            <a:r>
              <a:rPr lang="en-US" sz="5131" b="1">
                <a:solidFill>
                  <a:srgbClr val="FFE82B"/>
                </a:solidFill>
                <a:latin typeface="Arial Bold"/>
                <a:ea typeface="Arial Bold"/>
                <a:cs typeface="Arial Bold"/>
                <a:sym typeface="Arial Bold"/>
              </a:rPr>
              <a:t>OPEN SPACE PROJECT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775356" y="7286916"/>
            <a:ext cx="2483944" cy="1971384"/>
          </a:xfrm>
          <a:custGeom>
            <a:avLst/>
            <a:gdLst/>
            <a:ahLst/>
            <a:cxnLst/>
            <a:rect l="l" t="t" r="r" b="b"/>
            <a:pathLst>
              <a:path w="2483944" h="1971384">
                <a:moveTo>
                  <a:pt x="0" y="0"/>
                </a:moveTo>
                <a:lnTo>
                  <a:pt x="2483944" y="0"/>
                </a:lnTo>
                <a:lnTo>
                  <a:pt x="2483944" y="1971384"/>
                </a:lnTo>
                <a:lnTo>
                  <a:pt x="0" y="1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66775"/>
            <a:ext cx="1623060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Project team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92368" y="2197462"/>
            <a:ext cx="12303264" cy="6312410"/>
            <a:chOff x="0" y="0"/>
            <a:chExt cx="16404351" cy="8416547"/>
          </a:xfrm>
        </p:grpSpPr>
        <p:grpSp>
          <p:nvGrpSpPr>
            <p:cNvPr id="4" name="Group 4"/>
            <p:cNvGrpSpPr/>
            <p:nvPr/>
          </p:nvGrpSpPr>
          <p:grpSpPr>
            <a:xfrm>
              <a:off x="2570621" y="0"/>
              <a:ext cx="2597025" cy="2597015"/>
              <a:chOff x="0" y="0"/>
              <a:chExt cx="6350000" cy="63499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t="-3463" b="-3463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903663" y="0"/>
              <a:ext cx="2597025" cy="2597015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10000" b="-10000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1236706" y="0"/>
              <a:ext cx="2597025" cy="2597015"/>
              <a:chOff x="0" y="0"/>
              <a:chExt cx="6350000" cy="63499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8610" t="-8369" r="-21805" b="-17495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02037" y="4383081"/>
              <a:ext cx="2597025" cy="2597015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6998" t="-2916" b="-408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735080" y="4383081"/>
              <a:ext cx="2597025" cy="259701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 flipH="1"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0" y="3175025"/>
                    </a:moveTo>
                    <a:cubicBezTo>
                      <a:pt x="0" y="4928451"/>
                      <a:pt x="1421524" y="6349975"/>
                      <a:pt x="3175000" y="6349975"/>
                    </a:cubicBezTo>
                    <a:cubicBezTo>
                      <a:pt x="4928502" y="6349975"/>
                      <a:pt x="6350000" y="4928451"/>
                      <a:pt x="6350000" y="3175025"/>
                    </a:cubicBezTo>
                    <a:cubicBezTo>
                      <a:pt x="6350000" y="1421511"/>
                      <a:pt x="4928502" y="0"/>
                      <a:pt x="3175000" y="0"/>
                    </a:cubicBezTo>
                    <a:cubicBezTo>
                      <a:pt x="1421498" y="0"/>
                      <a:pt x="0" y="1421511"/>
                      <a:pt x="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4864" r="-4864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9068122" y="4383081"/>
              <a:ext cx="2597025" cy="2597015"/>
              <a:chOff x="0" y="0"/>
              <a:chExt cx="6350000" cy="634997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952" r="-5857" b="-7810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3405289" y="4383081"/>
              <a:ext cx="2597025" cy="2597015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2187" t="-29062" r="-21469" b="-7606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168584" y="2886347"/>
              <a:ext cx="3401099" cy="38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13"/>
                </a:lnSpc>
                <a:spcBef>
                  <a:spcPct val="0"/>
                </a:spcBef>
              </a:pPr>
              <a:r>
                <a:rPr lang="en-US" sz="1625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Revd Rosie Hoad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168584" y="3442489"/>
              <a:ext cx="3401099" cy="303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06"/>
                </a:lnSpc>
                <a:spcBef>
                  <a:spcPct val="0"/>
                </a:spcBef>
              </a:pPr>
              <a:r>
                <a:rPr lang="en-US" sz="121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Incumbent Vicar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501626" y="2886347"/>
              <a:ext cx="3401099" cy="38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13"/>
                </a:lnSpc>
                <a:spcBef>
                  <a:spcPct val="0"/>
                </a:spcBef>
              </a:pPr>
              <a:r>
                <a:rPr lang="en-US" sz="1625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Revd Sue Loveday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501626" y="3442489"/>
              <a:ext cx="3401099" cy="303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06"/>
                </a:lnSpc>
                <a:spcBef>
                  <a:spcPct val="0"/>
                </a:spcBef>
              </a:pPr>
              <a:r>
                <a:rPr lang="en-US" sz="121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Assistant Clergy, Pastoral Care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834669" y="2886347"/>
              <a:ext cx="3401099" cy="38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13"/>
                </a:lnSpc>
                <a:spcBef>
                  <a:spcPct val="0"/>
                </a:spcBef>
              </a:pPr>
              <a:r>
                <a:rPr lang="en-US" sz="1625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Revd Josh Cleaver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7269428"/>
              <a:ext cx="3401099" cy="38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13"/>
                </a:lnSpc>
                <a:spcBef>
                  <a:spcPct val="0"/>
                </a:spcBef>
              </a:pPr>
              <a:r>
                <a:rPr lang="en-US" sz="1625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Chris Seager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7825571"/>
              <a:ext cx="3401099" cy="59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06"/>
                </a:lnSpc>
              </a:pPr>
              <a:r>
                <a:rPr lang="en-US" sz="121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Proposed Open Space </a:t>
              </a:r>
            </a:p>
            <a:p>
              <a:pPr marL="0" lvl="0" indent="0" algn="ctr">
                <a:lnSpc>
                  <a:spcPts val="1706"/>
                </a:lnSpc>
                <a:spcBef>
                  <a:spcPct val="0"/>
                </a:spcBef>
              </a:pPr>
              <a:r>
                <a:rPr lang="en-US" sz="121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Project Manager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333042" y="7269428"/>
              <a:ext cx="3401099" cy="38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13"/>
                </a:lnSpc>
                <a:spcBef>
                  <a:spcPct val="0"/>
                </a:spcBef>
              </a:pPr>
              <a:r>
                <a:rPr lang="en-US" sz="1625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Steve Baynes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333042" y="7825571"/>
              <a:ext cx="3401099" cy="303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06"/>
                </a:lnSpc>
                <a:spcBef>
                  <a:spcPct val="0"/>
                </a:spcBef>
              </a:pPr>
              <a:r>
                <a:rPr lang="en-US" sz="121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Vice Chair PCC, Trustees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8666085" y="7269428"/>
              <a:ext cx="3401099" cy="38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13"/>
                </a:lnSpc>
                <a:spcBef>
                  <a:spcPct val="0"/>
                </a:spcBef>
              </a:pPr>
              <a:r>
                <a:rPr lang="en-US" sz="1625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Ben Niblett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666085" y="7825571"/>
              <a:ext cx="3401099" cy="303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06"/>
                </a:lnSpc>
                <a:spcBef>
                  <a:spcPct val="0"/>
                </a:spcBef>
              </a:pPr>
              <a:r>
                <a:rPr lang="en-US" sz="121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Local Resident, FoodBank Volunteer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003252" y="7269428"/>
              <a:ext cx="3401099" cy="38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13"/>
                </a:lnSpc>
                <a:spcBef>
                  <a:spcPct val="0"/>
                </a:spcBef>
              </a:pPr>
              <a:r>
                <a:rPr lang="en-US" sz="1625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Carey Trevill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003252" y="7825571"/>
              <a:ext cx="3401099" cy="303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06"/>
                </a:lnSpc>
                <a:spcBef>
                  <a:spcPct val="0"/>
                </a:spcBef>
              </a:pPr>
              <a:r>
                <a:rPr lang="en-US" sz="121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Local Resident, Finance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834669" y="3442489"/>
              <a:ext cx="3401099" cy="303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06"/>
                </a:lnSpc>
                <a:spcBef>
                  <a:spcPct val="0"/>
                </a:spcBef>
              </a:pPr>
              <a:r>
                <a:rPr lang="en-US" sz="121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Curate, Youth &amp; Children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1028700" y="7889663"/>
            <a:ext cx="1314349" cy="1240417"/>
          </a:xfrm>
          <a:custGeom>
            <a:avLst/>
            <a:gdLst/>
            <a:ahLst/>
            <a:cxnLst/>
            <a:rect l="l" t="t" r="r" b="b"/>
            <a:pathLst>
              <a:path w="1314349" h="1240417">
                <a:moveTo>
                  <a:pt x="0" y="0"/>
                </a:moveTo>
                <a:lnTo>
                  <a:pt x="1314349" y="0"/>
                </a:lnTo>
                <a:lnTo>
                  <a:pt x="1314349" y="1240417"/>
                </a:lnTo>
                <a:lnTo>
                  <a:pt x="0" y="12404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974" t="-146726" r="-378603" b="-147775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1937" y="2247900"/>
            <a:ext cx="3086100" cy="1105314"/>
            <a:chOff x="0" y="0"/>
            <a:chExt cx="812800" cy="2911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1112"/>
            </a:xfrm>
            <a:custGeom>
              <a:avLst/>
              <a:gdLst/>
              <a:ahLst/>
              <a:cxnLst/>
              <a:rect l="l" t="t" r="r" b="b"/>
              <a:pathLst>
                <a:path w="812800" h="291112">
                  <a:moveTo>
                    <a:pt x="0" y="0"/>
                  </a:moveTo>
                  <a:lnTo>
                    <a:pt x="812800" y="0"/>
                  </a:lnTo>
                  <a:lnTo>
                    <a:pt x="812800" y="291112"/>
                  </a:lnTo>
                  <a:lnTo>
                    <a:pt x="0" y="291112"/>
                  </a:lnTo>
                  <a:close/>
                </a:path>
              </a:pathLst>
            </a:custGeom>
            <a:solidFill>
              <a:srgbClr val="E85B2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48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10"/>
                </a:lnSpc>
              </a:pPr>
              <a:r>
                <a:rPr lang="en-US" sz="1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The Parochial Church Council (St Paul’s Egham Hythe)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0664" y="3791364"/>
            <a:ext cx="3086100" cy="1273259"/>
            <a:chOff x="0" y="0"/>
            <a:chExt cx="812800" cy="335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35344"/>
            </a:xfrm>
            <a:custGeom>
              <a:avLst/>
              <a:gdLst/>
              <a:ahLst/>
              <a:cxnLst/>
              <a:rect l="l" t="t" r="r" b="b"/>
              <a:pathLst>
                <a:path w="812800" h="335344">
                  <a:moveTo>
                    <a:pt x="0" y="0"/>
                  </a:moveTo>
                  <a:lnTo>
                    <a:pt x="812800" y="0"/>
                  </a:lnTo>
                  <a:lnTo>
                    <a:pt x="812800" y="335344"/>
                  </a:lnTo>
                  <a:lnTo>
                    <a:pt x="0" y="335344"/>
                  </a:lnTo>
                  <a:close/>
                </a:path>
              </a:pathLst>
            </a:custGeom>
            <a:solidFill>
              <a:srgbClr val="E85B2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392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Incumbent </a:t>
              </a:r>
            </a:p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Church Wardens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70854" y="3791364"/>
            <a:ext cx="3086100" cy="1273259"/>
            <a:chOff x="0" y="0"/>
            <a:chExt cx="812800" cy="3353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35344"/>
            </a:xfrm>
            <a:custGeom>
              <a:avLst/>
              <a:gdLst/>
              <a:ahLst/>
              <a:cxnLst/>
              <a:rect l="l" t="t" r="r" b="b"/>
              <a:pathLst>
                <a:path w="812800" h="335344">
                  <a:moveTo>
                    <a:pt x="0" y="0"/>
                  </a:moveTo>
                  <a:lnTo>
                    <a:pt x="812800" y="0"/>
                  </a:lnTo>
                  <a:lnTo>
                    <a:pt x="812800" y="335344"/>
                  </a:lnTo>
                  <a:lnTo>
                    <a:pt x="0" y="335344"/>
                  </a:lnTo>
                  <a:close/>
                </a:path>
              </a:pathLst>
            </a:custGeom>
            <a:solidFill>
              <a:srgbClr val="E85B2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392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Curate &amp; Associate Priest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0664" y="5569448"/>
            <a:ext cx="3086100" cy="1273259"/>
            <a:chOff x="0" y="0"/>
            <a:chExt cx="812800" cy="3353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35344"/>
            </a:xfrm>
            <a:custGeom>
              <a:avLst/>
              <a:gdLst/>
              <a:ahLst/>
              <a:cxnLst/>
              <a:rect l="l" t="t" r="r" b="b"/>
              <a:pathLst>
                <a:path w="812800" h="335344">
                  <a:moveTo>
                    <a:pt x="0" y="0"/>
                  </a:moveTo>
                  <a:lnTo>
                    <a:pt x="812800" y="0"/>
                  </a:lnTo>
                  <a:lnTo>
                    <a:pt x="812800" y="335344"/>
                  </a:lnTo>
                  <a:lnTo>
                    <a:pt x="0" y="335344"/>
                  </a:lnTo>
                  <a:close/>
                </a:path>
              </a:pathLst>
            </a:custGeom>
            <a:solidFill>
              <a:srgbClr val="E85B2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392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Facilities Manager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664" y="7280857"/>
            <a:ext cx="3086100" cy="1273259"/>
            <a:chOff x="0" y="0"/>
            <a:chExt cx="812800" cy="3353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335344"/>
            </a:xfrm>
            <a:custGeom>
              <a:avLst/>
              <a:gdLst/>
              <a:ahLst/>
              <a:cxnLst/>
              <a:rect l="l" t="t" r="r" b="b"/>
              <a:pathLst>
                <a:path w="812800" h="335344">
                  <a:moveTo>
                    <a:pt x="0" y="0"/>
                  </a:moveTo>
                  <a:lnTo>
                    <a:pt x="812800" y="0"/>
                  </a:lnTo>
                  <a:lnTo>
                    <a:pt x="812800" y="335344"/>
                  </a:lnTo>
                  <a:lnTo>
                    <a:pt x="0" y="335344"/>
                  </a:lnTo>
                  <a:close/>
                </a:path>
              </a:pathLst>
            </a:custGeom>
            <a:solidFill>
              <a:srgbClr val="E85B2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392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Centre Volunteers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354830" y="5569448"/>
            <a:ext cx="3086100" cy="1273259"/>
            <a:chOff x="0" y="0"/>
            <a:chExt cx="812800" cy="3353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335344"/>
            </a:xfrm>
            <a:custGeom>
              <a:avLst/>
              <a:gdLst/>
              <a:ahLst/>
              <a:cxnLst/>
              <a:rect l="l" t="t" r="r" b="b"/>
              <a:pathLst>
                <a:path w="812800" h="335344">
                  <a:moveTo>
                    <a:pt x="0" y="0"/>
                  </a:moveTo>
                  <a:lnTo>
                    <a:pt x="812800" y="0"/>
                  </a:lnTo>
                  <a:lnTo>
                    <a:pt x="812800" y="335344"/>
                  </a:lnTo>
                  <a:lnTo>
                    <a:pt x="0" y="335344"/>
                  </a:lnTo>
                  <a:close/>
                </a:path>
              </a:pathLst>
            </a:custGeom>
            <a:solidFill>
              <a:srgbClr val="E85B2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392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Project Officer (Children &amp; Young People)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370997" y="7280857"/>
            <a:ext cx="3086100" cy="1273259"/>
            <a:chOff x="0" y="0"/>
            <a:chExt cx="812800" cy="33534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335344"/>
            </a:xfrm>
            <a:custGeom>
              <a:avLst/>
              <a:gdLst/>
              <a:ahLst/>
              <a:cxnLst/>
              <a:rect l="l" t="t" r="r" b="b"/>
              <a:pathLst>
                <a:path w="812800" h="335344">
                  <a:moveTo>
                    <a:pt x="0" y="0"/>
                  </a:moveTo>
                  <a:lnTo>
                    <a:pt x="812800" y="0"/>
                  </a:lnTo>
                  <a:lnTo>
                    <a:pt x="812800" y="335344"/>
                  </a:lnTo>
                  <a:lnTo>
                    <a:pt x="0" y="335344"/>
                  </a:lnTo>
                  <a:close/>
                </a:path>
              </a:pathLst>
            </a:custGeom>
            <a:solidFill>
              <a:srgbClr val="E85B2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392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Young Volunteers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71329" y="3791364"/>
            <a:ext cx="3086100" cy="1262984"/>
            <a:chOff x="0" y="0"/>
            <a:chExt cx="812800" cy="3326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332638"/>
            </a:xfrm>
            <a:custGeom>
              <a:avLst/>
              <a:gdLst/>
              <a:ahLst/>
              <a:cxnLst/>
              <a:rect l="l" t="t" r="r" b="b"/>
              <a:pathLst>
                <a:path w="812800" h="332638">
                  <a:moveTo>
                    <a:pt x="0" y="0"/>
                  </a:moveTo>
                  <a:lnTo>
                    <a:pt x="812800" y="0"/>
                  </a:lnTo>
                  <a:lnTo>
                    <a:pt x="812800" y="332638"/>
                  </a:lnTo>
                  <a:lnTo>
                    <a:pt x="0" y="332638"/>
                  </a:lnTo>
                  <a:close/>
                </a:path>
              </a:pathLst>
            </a:custGeom>
            <a:solidFill>
              <a:srgbClr val="41B8D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812800" cy="389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Project Manager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857616" y="5568055"/>
            <a:ext cx="1856763" cy="1262984"/>
            <a:chOff x="0" y="0"/>
            <a:chExt cx="489024" cy="33263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9024" cy="332638"/>
            </a:xfrm>
            <a:custGeom>
              <a:avLst/>
              <a:gdLst/>
              <a:ahLst/>
              <a:cxnLst/>
              <a:rect l="l" t="t" r="r" b="b"/>
              <a:pathLst>
                <a:path w="489024" h="332638">
                  <a:moveTo>
                    <a:pt x="0" y="0"/>
                  </a:moveTo>
                  <a:lnTo>
                    <a:pt x="489024" y="0"/>
                  </a:lnTo>
                  <a:lnTo>
                    <a:pt x="489024" y="332638"/>
                  </a:lnTo>
                  <a:lnTo>
                    <a:pt x="0" y="332638"/>
                  </a:lnTo>
                  <a:close/>
                </a:path>
              </a:pathLst>
            </a:custGeom>
            <a:solidFill>
              <a:srgbClr val="41B8D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489024" cy="389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Architects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103188" y="5484847"/>
            <a:ext cx="3086100" cy="1262984"/>
            <a:chOff x="0" y="0"/>
            <a:chExt cx="812800" cy="3326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332638"/>
            </a:xfrm>
            <a:custGeom>
              <a:avLst/>
              <a:gdLst/>
              <a:ahLst/>
              <a:cxnLst/>
              <a:rect l="l" t="t" r="r" b="b"/>
              <a:pathLst>
                <a:path w="812800" h="332638">
                  <a:moveTo>
                    <a:pt x="0" y="0"/>
                  </a:moveTo>
                  <a:lnTo>
                    <a:pt x="812800" y="0"/>
                  </a:lnTo>
                  <a:lnTo>
                    <a:pt x="812800" y="332638"/>
                  </a:lnTo>
                  <a:lnTo>
                    <a:pt x="0" y="332638"/>
                  </a:lnTo>
                  <a:close/>
                </a:path>
              </a:pathLst>
            </a:custGeom>
            <a:solidFill>
              <a:srgbClr val="41B8D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812800" cy="389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Main Contractor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103188" y="6899754"/>
            <a:ext cx="1828050" cy="1262984"/>
            <a:chOff x="0" y="0"/>
            <a:chExt cx="481462" cy="33263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1462" cy="332638"/>
            </a:xfrm>
            <a:custGeom>
              <a:avLst/>
              <a:gdLst/>
              <a:ahLst/>
              <a:cxnLst/>
              <a:rect l="l" t="t" r="r" b="b"/>
              <a:pathLst>
                <a:path w="481462" h="332638">
                  <a:moveTo>
                    <a:pt x="0" y="0"/>
                  </a:moveTo>
                  <a:lnTo>
                    <a:pt x="481462" y="0"/>
                  </a:lnTo>
                  <a:lnTo>
                    <a:pt x="481462" y="332638"/>
                  </a:lnTo>
                  <a:lnTo>
                    <a:pt x="0" y="332638"/>
                  </a:lnTo>
                  <a:close/>
                </a:path>
              </a:pathLst>
            </a:custGeom>
            <a:solidFill>
              <a:srgbClr val="41B8D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481462" cy="389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Sub Contractors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5116069" y="6899754"/>
            <a:ext cx="1073219" cy="1262984"/>
            <a:chOff x="0" y="0"/>
            <a:chExt cx="282659" cy="33263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82659" cy="332638"/>
            </a:xfrm>
            <a:custGeom>
              <a:avLst/>
              <a:gdLst/>
              <a:ahLst/>
              <a:cxnLst/>
              <a:rect l="l" t="t" r="r" b="b"/>
              <a:pathLst>
                <a:path w="282659" h="332638">
                  <a:moveTo>
                    <a:pt x="0" y="0"/>
                  </a:moveTo>
                  <a:lnTo>
                    <a:pt x="282659" y="0"/>
                  </a:lnTo>
                  <a:lnTo>
                    <a:pt x="282659" y="332638"/>
                  </a:lnTo>
                  <a:lnTo>
                    <a:pt x="0" y="33263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282659" cy="389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Utilities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133479" y="5568055"/>
            <a:ext cx="1880638" cy="1262984"/>
            <a:chOff x="0" y="0"/>
            <a:chExt cx="495312" cy="33263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95312" cy="332638"/>
            </a:xfrm>
            <a:custGeom>
              <a:avLst/>
              <a:gdLst/>
              <a:ahLst/>
              <a:cxnLst/>
              <a:rect l="l" t="t" r="r" b="b"/>
              <a:pathLst>
                <a:path w="495312" h="332638">
                  <a:moveTo>
                    <a:pt x="0" y="0"/>
                  </a:moveTo>
                  <a:lnTo>
                    <a:pt x="495312" y="0"/>
                  </a:lnTo>
                  <a:lnTo>
                    <a:pt x="495312" y="332638"/>
                  </a:lnTo>
                  <a:lnTo>
                    <a:pt x="0" y="332638"/>
                  </a:lnTo>
                  <a:close/>
                </a:path>
              </a:pathLst>
            </a:custGeom>
            <a:solidFill>
              <a:srgbClr val="41B8D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495312" cy="389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Professional Volunteers</a:t>
              </a:r>
            </a:p>
          </p:txBody>
        </p:sp>
      </p:grpSp>
      <p:sp>
        <p:nvSpPr>
          <p:cNvPr id="41" name="AutoShape 41"/>
          <p:cNvSpPr/>
          <p:nvPr/>
        </p:nvSpPr>
        <p:spPr>
          <a:xfrm flipV="1">
            <a:off x="2094664" y="6747831"/>
            <a:ext cx="0" cy="730807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2" name="AutoShape 42"/>
          <p:cNvSpPr/>
          <p:nvPr/>
        </p:nvSpPr>
        <p:spPr>
          <a:xfrm flipH="1" flipV="1">
            <a:off x="3274495" y="4955612"/>
            <a:ext cx="0" cy="333599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3" name="AutoShape 43"/>
          <p:cNvSpPr/>
          <p:nvPr/>
        </p:nvSpPr>
        <p:spPr>
          <a:xfrm flipV="1">
            <a:off x="5933097" y="6747831"/>
            <a:ext cx="0" cy="730807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4" name="AutoShape 44"/>
          <p:cNvSpPr/>
          <p:nvPr/>
        </p:nvSpPr>
        <p:spPr>
          <a:xfrm flipH="1">
            <a:off x="1945901" y="5308262"/>
            <a:ext cx="134" cy="259793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5" name="AutoShape 45"/>
          <p:cNvSpPr/>
          <p:nvPr/>
        </p:nvSpPr>
        <p:spPr>
          <a:xfrm flipH="1">
            <a:off x="4654110" y="5308262"/>
            <a:ext cx="0" cy="259793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6" name="AutoShape 46"/>
          <p:cNvSpPr/>
          <p:nvPr/>
        </p:nvSpPr>
        <p:spPr>
          <a:xfrm flipH="1">
            <a:off x="3656764" y="4403806"/>
            <a:ext cx="730807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7" name="AutoShape 47"/>
          <p:cNvSpPr/>
          <p:nvPr/>
        </p:nvSpPr>
        <p:spPr>
          <a:xfrm flipV="1">
            <a:off x="3167254" y="3169180"/>
            <a:ext cx="0" cy="622184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8" name="Freeform 48"/>
          <p:cNvSpPr/>
          <p:nvPr/>
        </p:nvSpPr>
        <p:spPr>
          <a:xfrm>
            <a:off x="5558037" y="3169180"/>
            <a:ext cx="3460773" cy="700807"/>
          </a:xfrm>
          <a:custGeom>
            <a:avLst/>
            <a:gdLst/>
            <a:ahLst/>
            <a:cxnLst/>
            <a:rect l="l" t="t" r="r" b="b"/>
            <a:pathLst>
              <a:path w="3460773" h="700807">
                <a:moveTo>
                  <a:pt x="0" y="0"/>
                </a:moveTo>
                <a:lnTo>
                  <a:pt x="3460773" y="0"/>
                </a:lnTo>
                <a:lnTo>
                  <a:pt x="3460773" y="700807"/>
                </a:lnTo>
                <a:lnTo>
                  <a:pt x="0" y="700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9" name="TextBox 49"/>
          <p:cNvSpPr txBox="1"/>
          <p:nvPr/>
        </p:nvSpPr>
        <p:spPr>
          <a:xfrm>
            <a:off x="1028700" y="866775"/>
            <a:ext cx="1623060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Team Structure</a:t>
            </a:r>
          </a:p>
        </p:txBody>
      </p:sp>
      <p:sp>
        <p:nvSpPr>
          <p:cNvPr id="50" name="AutoShape 50"/>
          <p:cNvSpPr/>
          <p:nvPr/>
        </p:nvSpPr>
        <p:spPr>
          <a:xfrm flipH="1">
            <a:off x="8492087" y="5308252"/>
            <a:ext cx="134" cy="259793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1" name="AutoShape 51"/>
          <p:cNvSpPr/>
          <p:nvPr/>
        </p:nvSpPr>
        <p:spPr>
          <a:xfrm flipV="1">
            <a:off x="9751009" y="4993702"/>
            <a:ext cx="0" cy="333599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52" name="AutoShape 52"/>
          <p:cNvSpPr/>
          <p:nvPr/>
        </p:nvSpPr>
        <p:spPr>
          <a:xfrm>
            <a:off x="8485356" y="5308262"/>
            <a:ext cx="2458045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3" name="AutoShape 53"/>
          <p:cNvSpPr/>
          <p:nvPr/>
        </p:nvSpPr>
        <p:spPr>
          <a:xfrm flipH="1">
            <a:off x="10924218" y="5308242"/>
            <a:ext cx="134" cy="259793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4" name="Freeform 54"/>
          <p:cNvSpPr/>
          <p:nvPr/>
        </p:nvSpPr>
        <p:spPr>
          <a:xfrm>
            <a:off x="11257429" y="4880923"/>
            <a:ext cx="3307718" cy="669813"/>
          </a:xfrm>
          <a:custGeom>
            <a:avLst/>
            <a:gdLst/>
            <a:ahLst/>
            <a:cxnLst/>
            <a:rect l="l" t="t" r="r" b="b"/>
            <a:pathLst>
              <a:path w="3307718" h="669813">
                <a:moveTo>
                  <a:pt x="0" y="0"/>
                </a:moveTo>
                <a:lnTo>
                  <a:pt x="3307719" y="0"/>
                </a:lnTo>
                <a:lnTo>
                  <a:pt x="3307719" y="669813"/>
                </a:lnTo>
                <a:lnTo>
                  <a:pt x="0" y="669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5" name="AutoShape 55"/>
          <p:cNvSpPr/>
          <p:nvPr/>
        </p:nvSpPr>
        <p:spPr>
          <a:xfrm flipV="1">
            <a:off x="14036263" y="6475313"/>
            <a:ext cx="0" cy="711453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56" name="AutoShape 56"/>
          <p:cNvSpPr/>
          <p:nvPr/>
        </p:nvSpPr>
        <p:spPr>
          <a:xfrm flipV="1">
            <a:off x="15633628" y="6475313"/>
            <a:ext cx="0" cy="711453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57" name="AutoShape 57"/>
          <p:cNvSpPr/>
          <p:nvPr/>
        </p:nvSpPr>
        <p:spPr>
          <a:xfrm>
            <a:off x="1946035" y="5289192"/>
            <a:ext cx="2708208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3701" y="8302932"/>
            <a:ext cx="1012311" cy="955368"/>
          </a:xfrm>
          <a:custGeom>
            <a:avLst/>
            <a:gdLst/>
            <a:ahLst/>
            <a:cxnLst/>
            <a:rect l="l" t="t" r="r" b="b"/>
            <a:pathLst>
              <a:path w="1012311" h="955368">
                <a:moveTo>
                  <a:pt x="0" y="0"/>
                </a:moveTo>
                <a:lnTo>
                  <a:pt x="1012311" y="0"/>
                </a:lnTo>
                <a:lnTo>
                  <a:pt x="1012311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974" t="-146726" r="-378603" b="-1477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028700" y="866775"/>
            <a:ext cx="5903668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545454"/>
                </a:solidFill>
                <a:latin typeface="Arial Bold"/>
                <a:ea typeface="Arial Bold"/>
                <a:cs typeface="Arial Bold"/>
                <a:sym typeface="Arial Bold"/>
              </a:rPr>
              <a:t>Open Space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A2DD19-5965-5727-82B8-65D2852019AC}"/>
              </a:ext>
            </a:extLst>
          </p:cNvPr>
          <p:cNvGrpSpPr/>
          <p:nvPr/>
        </p:nvGrpSpPr>
        <p:grpSpPr>
          <a:xfrm>
            <a:off x="1934312" y="2743487"/>
            <a:ext cx="4465344" cy="4800026"/>
            <a:chOff x="1934312" y="2743487"/>
            <a:chExt cx="4465344" cy="4800026"/>
          </a:xfrm>
        </p:grpSpPr>
        <p:grpSp>
          <p:nvGrpSpPr>
            <p:cNvPr id="3" name="Group 3"/>
            <p:cNvGrpSpPr/>
            <p:nvPr/>
          </p:nvGrpSpPr>
          <p:grpSpPr>
            <a:xfrm>
              <a:off x="1934312" y="2743487"/>
              <a:ext cx="4465344" cy="4800026"/>
              <a:chOff x="0" y="0"/>
              <a:chExt cx="4815211" cy="517611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5211" cy="5176116"/>
              </a:xfrm>
              <a:custGeom>
                <a:avLst/>
                <a:gdLst/>
                <a:ahLst/>
                <a:cxnLst/>
                <a:rect l="l" t="t" r="r" b="b"/>
                <a:pathLst>
                  <a:path w="4815211" h="5176116">
                    <a:moveTo>
                      <a:pt x="4690751" y="5176116"/>
                    </a:moveTo>
                    <a:lnTo>
                      <a:pt x="124460" y="5176116"/>
                    </a:lnTo>
                    <a:cubicBezTo>
                      <a:pt x="55880" y="5176116"/>
                      <a:pt x="0" y="5120236"/>
                      <a:pt x="0" y="505165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90751" y="0"/>
                    </a:lnTo>
                    <a:cubicBezTo>
                      <a:pt x="4759331" y="0"/>
                      <a:pt x="4815211" y="55880"/>
                      <a:pt x="4815211" y="124460"/>
                    </a:cubicBezTo>
                    <a:lnTo>
                      <a:pt x="4815211" y="5051656"/>
                    </a:lnTo>
                    <a:cubicBezTo>
                      <a:pt x="4815211" y="5120236"/>
                      <a:pt x="4759331" y="5176116"/>
                      <a:pt x="4690751" y="5176116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3483680" y="3030872"/>
              <a:ext cx="1366608" cy="876337"/>
            </a:xfrm>
            <a:custGeom>
              <a:avLst/>
              <a:gdLst/>
              <a:ahLst/>
              <a:cxnLst/>
              <a:rect l="l" t="t" r="r" b="b"/>
              <a:pathLst>
                <a:path w="1366608" h="876337">
                  <a:moveTo>
                    <a:pt x="0" y="0"/>
                  </a:moveTo>
                  <a:lnTo>
                    <a:pt x="1366608" y="0"/>
                  </a:lnTo>
                  <a:lnTo>
                    <a:pt x="1366608" y="876337"/>
                  </a:lnTo>
                  <a:lnTo>
                    <a:pt x="0" y="87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464970" y="4129718"/>
              <a:ext cx="3404028" cy="550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7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Youth &amp; Children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289448" y="4901355"/>
              <a:ext cx="3736400" cy="1304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Building the confidence of children and young people</a:t>
              </a:r>
            </a:p>
            <a:p>
              <a:pPr marL="0" lvl="0" indent="0" algn="ctr">
                <a:lnSpc>
                  <a:spcPts val="2520"/>
                </a:lnSpc>
              </a:pPr>
              <a:r>
                <a:rPr lang="en-US" sz="21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through participation in weekday activities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D88E7D-1486-509A-0CED-D1944E83A52D}"/>
              </a:ext>
            </a:extLst>
          </p:cNvPr>
          <p:cNvGrpSpPr/>
          <p:nvPr/>
        </p:nvGrpSpPr>
        <p:grpSpPr>
          <a:xfrm>
            <a:off x="6915804" y="2743487"/>
            <a:ext cx="4465344" cy="4800026"/>
            <a:chOff x="6915804" y="2743487"/>
            <a:chExt cx="4465344" cy="4800026"/>
          </a:xfrm>
        </p:grpSpPr>
        <p:grpSp>
          <p:nvGrpSpPr>
            <p:cNvPr id="5" name="Group 5"/>
            <p:cNvGrpSpPr/>
            <p:nvPr/>
          </p:nvGrpSpPr>
          <p:grpSpPr>
            <a:xfrm>
              <a:off x="6915804" y="2743487"/>
              <a:ext cx="4465344" cy="4800026"/>
              <a:chOff x="0" y="0"/>
              <a:chExt cx="4815211" cy="517611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815211" cy="5176116"/>
              </a:xfrm>
              <a:custGeom>
                <a:avLst/>
                <a:gdLst/>
                <a:ahLst/>
                <a:cxnLst/>
                <a:rect l="l" t="t" r="r" b="b"/>
                <a:pathLst>
                  <a:path w="4815211" h="5176116">
                    <a:moveTo>
                      <a:pt x="4690751" y="5176116"/>
                    </a:moveTo>
                    <a:lnTo>
                      <a:pt x="124460" y="5176116"/>
                    </a:lnTo>
                    <a:cubicBezTo>
                      <a:pt x="55880" y="5176116"/>
                      <a:pt x="0" y="5120236"/>
                      <a:pt x="0" y="505165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90751" y="0"/>
                    </a:lnTo>
                    <a:cubicBezTo>
                      <a:pt x="4759331" y="0"/>
                      <a:pt x="4815211" y="55880"/>
                      <a:pt x="4815211" y="124460"/>
                    </a:cubicBezTo>
                    <a:lnTo>
                      <a:pt x="4815211" y="5051656"/>
                    </a:lnTo>
                    <a:cubicBezTo>
                      <a:pt x="4815211" y="5120236"/>
                      <a:pt x="4759331" y="5176116"/>
                      <a:pt x="4690751" y="5176116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8663966" y="2977441"/>
              <a:ext cx="967222" cy="983199"/>
            </a:xfrm>
            <a:custGeom>
              <a:avLst/>
              <a:gdLst/>
              <a:ahLst/>
              <a:cxnLst/>
              <a:rect l="l" t="t" r="r" b="b"/>
              <a:pathLst>
                <a:path w="967222" h="983199">
                  <a:moveTo>
                    <a:pt x="0" y="0"/>
                  </a:moveTo>
                  <a:lnTo>
                    <a:pt x="967222" y="0"/>
                  </a:lnTo>
                  <a:lnTo>
                    <a:pt x="967222" y="983198"/>
                  </a:lnTo>
                  <a:lnTo>
                    <a:pt x="0" y="983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91632" y="4129718"/>
              <a:ext cx="2871607" cy="550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7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Inclusion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265820" y="4835470"/>
              <a:ext cx="3765314" cy="1619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Addressing loneliness, vulnerability and social isolation within the wider community by providing a safe, warm and welcoming venue.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02187E-F200-F9E3-5D64-AE232BC944FE}"/>
              </a:ext>
            </a:extLst>
          </p:cNvPr>
          <p:cNvGrpSpPr/>
          <p:nvPr/>
        </p:nvGrpSpPr>
        <p:grpSpPr>
          <a:xfrm>
            <a:off x="11895498" y="2743487"/>
            <a:ext cx="4465344" cy="4800026"/>
            <a:chOff x="11895498" y="2743487"/>
            <a:chExt cx="4465344" cy="4800026"/>
          </a:xfrm>
        </p:grpSpPr>
        <p:sp>
          <p:nvSpPr>
            <p:cNvPr id="9" name="Freeform 9"/>
            <p:cNvSpPr/>
            <p:nvPr/>
          </p:nvSpPr>
          <p:spPr>
            <a:xfrm>
              <a:off x="11895498" y="2743487"/>
              <a:ext cx="4465344" cy="4800026"/>
            </a:xfrm>
            <a:custGeom>
              <a:avLst/>
              <a:gdLst/>
              <a:ahLst/>
              <a:cxnLst/>
              <a:rect l="l" t="t" r="r" b="b"/>
              <a:pathLst>
                <a:path w="4815211" h="5176116">
                  <a:moveTo>
                    <a:pt x="4690751" y="5176116"/>
                  </a:moveTo>
                  <a:lnTo>
                    <a:pt x="124460" y="5176116"/>
                  </a:lnTo>
                  <a:cubicBezTo>
                    <a:pt x="55880" y="5176116"/>
                    <a:pt x="0" y="5120236"/>
                    <a:pt x="0" y="50516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90751" y="0"/>
                  </a:lnTo>
                  <a:cubicBezTo>
                    <a:pt x="4759331" y="0"/>
                    <a:pt x="4815211" y="55880"/>
                    <a:pt x="4815211" y="124460"/>
                  </a:cubicBezTo>
                  <a:lnTo>
                    <a:pt x="4815211" y="5051656"/>
                  </a:lnTo>
                  <a:cubicBezTo>
                    <a:pt x="4815211" y="5120236"/>
                    <a:pt x="4759331" y="5176116"/>
                    <a:pt x="4690751" y="5176116"/>
                  </a:cubicBez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3734555" y="3047482"/>
              <a:ext cx="1019384" cy="1015561"/>
            </a:xfrm>
            <a:custGeom>
              <a:avLst/>
              <a:gdLst/>
              <a:ahLst/>
              <a:cxnLst/>
              <a:rect l="l" t="t" r="r" b="b"/>
              <a:pathLst>
                <a:path w="1019384" h="1015561">
                  <a:moveTo>
                    <a:pt x="0" y="0"/>
                  </a:moveTo>
                  <a:lnTo>
                    <a:pt x="1019383" y="0"/>
                  </a:lnTo>
                  <a:lnTo>
                    <a:pt x="1019383" y="1015561"/>
                  </a:lnTo>
                  <a:lnTo>
                    <a:pt x="0" y="1015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366344" y="4835470"/>
              <a:ext cx="3632208" cy="2247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Bringing groups together, to create and share a sense</a:t>
              </a:r>
            </a:p>
            <a:p>
              <a:pPr marL="0" lvl="0" indent="0" algn="ctr">
                <a:lnSpc>
                  <a:spcPts val="2520"/>
                </a:lnSpc>
              </a:pPr>
              <a:r>
                <a:rPr lang="en-US" sz="21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of the wider Egham Hythe community across the generations, creating local change through cohesive strategies and services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254286" y="4167480"/>
              <a:ext cx="3764046" cy="5116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7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Creating Community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360842" y="8369251"/>
            <a:ext cx="846287" cy="845422"/>
            <a:chOff x="0" y="0"/>
            <a:chExt cx="222890" cy="22266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2890" cy="222662"/>
            </a:xfrm>
            <a:custGeom>
              <a:avLst/>
              <a:gdLst/>
              <a:ahLst/>
              <a:cxnLst/>
              <a:rect l="l" t="t" r="r" b="b"/>
              <a:pathLst>
                <a:path w="222890" h="222662">
                  <a:moveTo>
                    <a:pt x="0" y="0"/>
                  </a:moveTo>
                  <a:lnTo>
                    <a:pt x="222890" y="0"/>
                  </a:lnTo>
                  <a:lnTo>
                    <a:pt x="222890" y="222662"/>
                  </a:lnTo>
                  <a:lnTo>
                    <a:pt x="0" y="222662"/>
                  </a:ln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222890" cy="27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295402" y="8302932"/>
            <a:ext cx="963898" cy="955368"/>
          </a:xfrm>
          <a:custGeom>
            <a:avLst/>
            <a:gdLst/>
            <a:ahLst/>
            <a:cxnLst/>
            <a:rect l="l" t="t" r="r" b="b"/>
            <a:pathLst>
              <a:path w="963898" h="955368">
                <a:moveTo>
                  <a:pt x="0" y="0"/>
                </a:moveTo>
                <a:lnTo>
                  <a:pt x="963898" y="0"/>
                </a:lnTo>
                <a:lnTo>
                  <a:pt x="963898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22328" y="7837420"/>
            <a:ext cx="1276782" cy="1258733"/>
            <a:chOff x="0" y="0"/>
            <a:chExt cx="336272" cy="3315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272" cy="331518"/>
            </a:xfrm>
            <a:custGeom>
              <a:avLst/>
              <a:gdLst/>
              <a:ahLst/>
              <a:cxnLst/>
              <a:rect l="l" t="t" r="r" b="b"/>
              <a:pathLst>
                <a:path w="336272" h="331518">
                  <a:moveTo>
                    <a:pt x="0" y="0"/>
                  </a:moveTo>
                  <a:lnTo>
                    <a:pt x="336272" y="0"/>
                  </a:lnTo>
                  <a:lnTo>
                    <a:pt x="336272" y="331518"/>
                  </a:lnTo>
                  <a:lnTo>
                    <a:pt x="0" y="331518"/>
                  </a:ln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36272" cy="388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62139" y="7675273"/>
            <a:ext cx="1597161" cy="1583027"/>
          </a:xfrm>
          <a:custGeom>
            <a:avLst/>
            <a:gdLst/>
            <a:ahLst/>
            <a:cxnLst/>
            <a:rect l="l" t="t" r="r" b="b"/>
            <a:pathLst>
              <a:path w="1597161" h="1583027">
                <a:moveTo>
                  <a:pt x="0" y="0"/>
                </a:moveTo>
                <a:lnTo>
                  <a:pt x="1597161" y="0"/>
                </a:lnTo>
                <a:lnTo>
                  <a:pt x="1597161" y="1583027"/>
                </a:lnTo>
                <a:lnTo>
                  <a:pt x="0" y="1583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28700" y="7424704"/>
            <a:ext cx="6084944" cy="1833596"/>
          </a:xfrm>
          <a:custGeom>
            <a:avLst/>
            <a:gdLst/>
            <a:ahLst/>
            <a:cxnLst/>
            <a:rect l="l" t="t" r="r" b="b"/>
            <a:pathLst>
              <a:path w="6084944" h="1833596">
                <a:moveTo>
                  <a:pt x="0" y="0"/>
                </a:moveTo>
                <a:lnTo>
                  <a:pt x="6084944" y="0"/>
                </a:lnTo>
                <a:lnTo>
                  <a:pt x="6084944" y="1833596"/>
                </a:lnTo>
                <a:lnTo>
                  <a:pt x="0" y="18335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04" t="-77578" r="-6736" b="-892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3497496" y="3653917"/>
            <a:ext cx="640235" cy="6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45"/>
              </a:lnSpc>
              <a:spcBef>
                <a:spcPct val="0"/>
              </a:spcBef>
            </a:pPr>
            <a:r>
              <a:rPr lang="en-US" sz="3149" b="1" u="non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4177" y="866775"/>
            <a:ext cx="1086325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545454"/>
                </a:solidFill>
                <a:latin typeface="Arial Bold"/>
                <a:ea typeface="Arial Bold"/>
                <a:cs typeface="Arial Bold"/>
                <a:sym typeface="Arial Bold"/>
              </a:rPr>
              <a:t>Why Egham Hythe?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687F00-FFDB-233B-205F-970163D81302}"/>
              </a:ext>
            </a:extLst>
          </p:cNvPr>
          <p:cNvGrpSpPr/>
          <p:nvPr/>
        </p:nvGrpSpPr>
        <p:grpSpPr>
          <a:xfrm>
            <a:off x="4568688" y="3376969"/>
            <a:ext cx="2964333" cy="2869743"/>
            <a:chOff x="4568688" y="3376969"/>
            <a:chExt cx="2964333" cy="2869743"/>
          </a:xfrm>
        </p:grpSpPr>
        <p:grpSp>
          <p:nvGrpSpPr>
            <p:cNvPr id="10" name="Group 10"/>
            <p:cNvGrpSpPr/>
            <p:nvPr/>
          </p:nvGrpSpPr>
          <p:grpSpPr>
            <a:xfrm>
              <a:off x="4568688" y="3425891"/>
              <a:ext cx="2964333" cy="2820821"/>
              <a:chOff x="0" y="0"/>
              <a:chExt cx="3133810" cy="298209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133810" cy="2982094"/>
              </a:xfrm>
              <a:custGeom>
                <a:avLst/>
                <a:gdLst/>
                <a:ahLst/>
                <a:cxnLst/>
                <a:rect l="l" t="t" r="r" b="b"/>
                <a:pathLst>
                  <a:path w="3133810" h="2982094">
                    <a:moveTo>
                      <a:pt x="3009350" y="2982093"/>
                    </a:moveTo>
                    <a:lnTo>
                      <a:pt x="124460" y="2982093"/>
                    </a:lnTo>
                    <a:cubicBezTo>
                      <a:pt x="55880" y="2982093"/>
                      <a:pt x="0" y="2926213"/>
                      <a:pt x="0" y="28576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09350" y="0"/>
                    </a:lnTo>
                    <a:cubicBezTo>
                      <a:pt x="3077930" y="0"/>
                      <a:pt x="3133810" y="55880"/>
                      <a:pt x="3133810" y="124460"/>
                    </a:cubicBezTo>
                    <a:lnTo>
                      <a:pt x="3133810" y="2857634"/>
                    </a:lnTo>
                    <a:cubicBezTo>
                      <a:pt x="3133810" y="2926213"/>
                      <a:pt x="3077930" y="2982094"/>
                      <a:pt x="3009350" y="2982094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7204" y="3893137"/>
              <a:ext cx="2282078" cy="760692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4861710" y="4925561"/>
              <a:ext cx="2375526" cy="883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44"/>
                </a:lnSpc>
              </a:pPr>
              <a:r>
                <a:rPr lang="en-US" sz="204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53% of households have one or more indicators of need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837377" y="3376969"/>
              <a:ext cx="640235" cy="658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945"/>
                </a:lnSpc>
                <a:spcBef>
                  <a:spcPct val="0"/>
                </a:spcBef>
              </a:pPr>
              <a:r>
                <a:rPr lang="en-US" sz="3149" b="1" u="none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02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4E5E20-2194-8870-9ACD-0C14B7142977}"/>
              </a:ext>
            </a:extLst>
          </p:cNvPr>
          <p:cNvGrpSpPr/>
          <p:nvPr/>
        </p:nvGrpSpPr>
        <p:grpSpPr>
          <a:xfrm>
            <a:off x="1427990" y="3415404"/>
            <a:ext cx="2964333" cy="2831308"/>
            <a:chOff x="1427990" y="3415404"/>
            <a:chExt cx="2964333" cy="2831308"/>
          </a:xfrm>
        </p:grpSpPr>
        <p:grpSp>
          <p:nvGrpSpPr>
            <p:cNvPr id="15" name="Group 15"/>
            <p:cNvGrpSpPr/>
            <p:nvPr/>
          </p:nvGrpSpPr>
          <p:grpSpPr>
            <a:xfrm>
              <a:off x="1427990" y="3425891"/>
              <a:ext cx="2964333" cy="2820821"/>
              <a:chOff x="0" y="0"/>
              <a:chExt cx="3133810" cy="298209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33810" cy="2982094"/>
              </a:xfrm>
              <a:custGeom>
                <a:avLst/>
                <a:gdLst/>
                <a:ahLst/>
                <a:cxnLst/>
                <a:rect l="l" t="t" r="r" b="b"/>
                <a:pathLst>
                  <a:path w="3133810" h="2982094">
                    <a:moveTo>
                      <a:pt x="3009350" y="2982093"/>
                    </a:moveTo>
                    <a:lnTo>
                      <a:pt x="124460" y="2982093"/>
                    </a:lnTo>
                    <a:cubicBezTo>
                      <a:pt x="55880" y="2982093"/>
                      <a:pt x="0" y="2926213"/>
                      <a:pt x="0" y="28576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09350" y="0"/>
                    </a:lnTo>
                    <a:cubicBezTo>
                      <a:pt x="3077930" y="0"/>
                      <a:pt x="3133810" y="55880"/>
                      <a:pt x="3133810" y="124460"/>
                    </a:cubicBezTo>
                    <a:lnTo>
                      <a:pt x="3133810" y="2857634"/>
                    </a:lnTo>
                    <a:cubicBezTo>
                      <a:pt x="3133810" y="2926213"/>
                      <a:pt x="3077930" y="2982094"/>
                      <a:pt x="3009350" y="2982094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153996" y="3669036"/>
              <a:ext cx="1512321" cy="1104587"/>
            </a:xfrm>
            <a:custGeom>
              <a:avLst/>
              <a:gdLst/>
              <a:ahLst/>
              <a:cxnLst/>
              <a:rect l="l" t="t" r="r" b="b"/>
              <a:pathLst>
                <a:path w="1512321" h="1104587">
                  <a:moveTo>
                    <a:pt x="0" y="0"/>
                  </a:moveTo>
                  <a:lnTo>
                    <a:pt x="1512321" y="0"/>
                  </a:lnTo>
                  <a:lnTo>
                    <a:pt x="1512321" y="1104587"/>
                  </a:lnTo>
                  <a:lnTo>
                    <a:pt x="0" y="1104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665058" y="3415404"/>
              <a:ext cx="640235" cy="658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945"/>
                </a:lnSpc>
                <a:spcBef>
                  <a:spcPct val="0"/>
                </a:spcBef>
              </a:pPr>
              <a:r>
                <a:rPr lang="en-US" sz="3149" b="1" u="non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01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726488" y="4925896"/>
              <a:ext cx="2091125" cy="703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2"/>
                </a:lnSpc>
                <a:spcBef>
                  <a:spcPct val="0"/>
                </a:spcBef>
              </a:pPr>
              <a:r>
                <a:rPr lang="en-US" sz="204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Top 10% wards IMD (2019)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CF1DFA-61B7-8055-C7AF-E29E1780B06D}"/>
              </a:ext>
            </a:extLst>
          </p:cNvPr>
          <p:cNvGrpSpPr/>
          <p:nvPr/>
        </p:nvGrpSpPr>
        <p:grpSpPr>
          <a:xfrm>
            <a:off x="7706623" y="3376969"/>
            <a:ext cx="2964333" cy="2869743"/>
            <a:chOff x="7706623" y="3376969"/>
            <a:chExt cx="2964333" cy="2869743"/>
          </a:xfrm>
        </p:grpSpPr>
        <p:grpSp>
          <p:nvGrpSpPr>
            <p:cNvPr id="8" name="Group 8"/>
            <p:cNvGrpSpPr/>
            <p:nvPr/>
          </p:nvGrpSpPr>
          <p:grpSpPr>
            <a:xfrm>
              <a:off x="7706623" y="3425891"/>
              <a:ext cx="2964333" cy="2820821"/>
              <a:chOff x="0" y="0"/>
              <a:chExt cx="3133810" cy="298209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133810" cy="2982094"/>
              </a:xfrm>
              <a:custGeom>
                <a:avLst/>
                <a:gdLst/>
                <a:ahLst/>
                <a:cxnLst/>
                <a:rect l="l" t="t" r="r" b="b"/>
                <a:pathLst>
                  <a:path w="3133810" h="2982094">
                    <a:moveTo>
                      <a:pt x="3009350" y="2982093"/>
                    </a:moveTo>
                    <a:lnTo>
                      <a:pt x="124460" y="2982093"/>
                    </a:lnTo>
                    <a:cubicBezTo>
                      <a:pt x="55880" y="2982093"/>
                      <a:pt x="0" y="2926213"/>
                      <a:pt x="0" y="28576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09350" y="0"/>
                    </a:lnTo>
                    <a:cubicBezTo>
                      <a:pt x="3077930" y="0"/>
                      <a:pt x="3133810" y="55880"/>
                      <a:pt x="3133810" y="124460"/>
                    </a:cubicBezTo>
                    <a:lnTo>
                      <a:pt x="3133810" y="2857634"/>
                    </a:lnTo>
                    <a:cubicBezTo>
                      <a:pt x="3133810" y="2926213"/>
                      <a:pt x="3077930" y="2982094"/>
                      <a:pt x="3009350" y="2982094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0507" y="3874681"/>
              <a:ext cx="2503544" cy="802418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7959136" y="3376969"/>
              <a:ext cx="640235" cy="658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945"/>
                </a:lnSpc>
                <a:spcBef>
                  <a:spcPct val="0"/>
                </a:spcBef>
              </a:pPr>
              <a:r>
                <a:rPr lang="en-US" sz="3149" b="1" u="none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03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053828" y="4887461"/>
              <a:ext cx="1879348" cy="70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2"/>
                </a:lnSpc>
                <a:spcBef>
                  <a:spcPct val="0"/>
                </a:spcBef>
              </a:pPr>
              <a:r>
                <a:rPr lang="en-US" sz="204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24% Social Housing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2E8FE9-2FEB-3A80-8FEC-BBAB78004B37}"/>
              </a:ext>
            </a:extLst>
          </p:cNvPr>
          <p:cNvGrpSpPr/>
          <p:nvPr/>
        </p:nvGrpSpPr>
        <p:grpSpPr>
          <a:xfrm>
            <a:off x="10844558" y="3378866"/>
            <a:ext cx="2964333" cy="2867846"/>
            <a:chOff x="10844558" y="3378866"/>
            <a:chExt cx="2964333" cy="2867846"/>
          </a:xfrm>
        </p:grpSpPr>
        <p:grpSp>
          <p:nvGrpSpPr>
            <p:cNvPr id="17" name="Group 17"/>
            <p:cNvGrpSpPr/>
            <p:nvPr/>
          </p:nvGrpSpPr>
          <p:grpSpPr>
            <a:xfrm>
              <a:off x="10844558" y="3425891"/>
              <a:ext cx="2964333" cy="2820821"/>
              <a:chOff x="0" y="0"/>
              <a:chExt cx="3133810" cy="298209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33810" cy="2982094"/>
              </a:xfrm>
              <a:custGeom>
                <a:avLst/>
                <a:gdLst/>
                <a:ahLst/>
                <a:cxnLst/>
                <a:rect l="l" t="t" r="r" b="b"/>
                <a:pathLst>
                  <a:path w="3133810" h="2982094">
                    <a:moveTo>
                      <a:pt x="3009350" y="2982093"/>
                    </a:moveTo>
                    <a:lnTo>
                      <a:pt x="124460" y="2982093"/>
                    </a:lnTo>
                    <a:cubicBezTo>
                      <a:pt x="55880" y="2982093"/>
                      <a:pt x="0" y="2926213"/>
                      <a:pt x="0" y="28576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09350" y="0"/>
                    </a:lnTo>
                    <a:cubicBezTo>
                      <a:pt x="3077930" y="0"/>
                      <a:pt x="3133810" y="55880"/>
                      <a:pt x="3133810" y="124460"/>
                    </a:cubicBezTo>
                    <a:lnTo>
                      <a:pt x="3133810" y="2857634"/>
                    </a:lnTo>
                    <a:cubicBezTo>
                      <a:pt x="3133810" y="2926213"/>
                      <a:pt x="3077930" y="2982094"/>
                      <a:pt x="3009350" y="2982094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1136858" y="3990314"/>
              <a:ext cx="1995292" cy="571152"/>
            </a:xfrm>
            <a:custGeom>
              <a:avLst/>
              <a:gdLst/>
              <a:ahLst/>
              <a:cxnLst/>
              <a:rect l="l" t="t" r="r" b="b"/>
              <a:pathLst>
                <a:path w="1995292" h="571152">
                  <a:moveTo>
                    <a:pt x="0" y="0"/>
                  </a:moveTo>
                  <a:lnTo>
                    <a:pt x="1995293" y="0"/>
                  </a:lnTo>
                  <a:lnTo>
                    <a:pt x="1995293" y="571152"/>
                  </a:lnTo>
                  <a:lnTo>
                    <a:pt x="0" y="571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014922" y="3378866"/>
              <a:ext cx="640235" cy="658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945"/>
                </a:lnSpc>
                <a:spcBef>
                  <a:spcPct val="0"/>
                </a:spcBef>
              </a:pPr>
              <a:r>
                <a:rPr lang="en-US" sz="3149" b="1" u="none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04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194831" y="4887461"/>
              <a:ext cx="1879348" cy="70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2"/>
                </a:lnSpc>
                <a:spcBef>
                  <a:spcPct val="0"/>
                </a:spcBef>
              </a:pPr>
              <a:r>
                <a:rPr lang="en-US" sz="204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7% Youth unemployment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913F5BD-840D-F7EB-5768-3D7328013337}"/>
              </a:ext>
            </a:extLst>
          </p:cNvPr>
          <p:cNvGrpSpPr/>
          <p:nvPr/>
        </p:nvGrpSpPr>
        <p:grpSpPr>
          <a:xfrm>
            <a:off x="13980341" y="3415404"/>
            <a:ext cx="2879669" cy="2831308"/>
            <a:chOff x="13980341" y="3415404"/>
            <a:chExt cx="2879669" cy="2831308"/>
          </a:xfrm>
        </p:grpSpPr>
        <p:grpSp>
          <p:nvGrpSpPr>
            <p:cNvPr id="6" name="Group 6"/>
            <p:cNvGrpSpPr/>
            <p:nvPr/>
          </p:nvGrpSpPr>
          <p:grpSpPr>
            <a:xfrm>
              <a:off x="13980341" y="3425891"/>
              <a:ext cx="2879669" cy="2820821"/>
              <a:chOff x="0" y="0"/>
              <a:chExt cx="3135010" cy="307094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35010" cy="3070944"/>
              </a:xfrm>
              <a:custGeom>
                <a:avLst/>
                <a:gdLst/>
                <a:ahLst/>
                <a:cxnLst/>
                <a:rect l="l" t="t" r="r" b="b"/>
                <a:pathLst>
                  <a:path w="3135010" h="3070944">
                    <a:moveTo>
                      <a:pt x="3010550" y="3070944"/>
                    </a:moveTo>
                    <a:lnTo>
                      <a:pt x="124460" y="3070944"/>
                    </a:lnTo>
                    <a:cubicBezTo>
                      <a:pt x="55880" y="3070944"/>
                      <a:pt x="0" y="3015064"/>
                      <a:pt x="0" y="294648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10550" y="0"/>
                    </a:lnTo>
                    <a:cubicBezTo>
                      <a:pt x="3079130" y="0"/>
                      <a:pt x="3135010" y="55880"/>
                      <a:pt x="3135010" y="124460"/>
                    </a:cubicBezTo>
                    <a:lnTo>
                      <a:pt x="3135010" y="2946484"/>
                    </a:lnTo>
                    <a:cubicBezTo>
                      <a:pt x="3135010" y="3015064"/>
                      <a:pt x="3079130" y="3070944"/>
                      <a:pt x="3010550" y="3070944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4151791" y="3415404"/>
              <a:ext cx="640235" cy="658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945"/>
                </a:lnSpc>
                <a:spcBef>
                  <a:spcPct val="0"/>
                </a:spcBef>
              </a:pPr>
              <a:r>
                <a:rPr lang="en-US" sz="314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05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4218466" y="4887461"/>
              <a:ext cx="2225242" cy="70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2"/>
                </a:lnSpc>
                <a:spcBef>
                  <a:spcPct val="0"/>
                </a:spcBef>
              </a:pPr>
              <a:r>
                <a:rPr lang="en-US" sz="204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Top 3% in Surrey for IDAOPI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14218466" y="4096580"/>
              <a:ext cx="1567447" cy="464887"/>
              <a:chOff x="0" y="0"/>
              <a:chExt cx="2089930" cy="61984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43164" cy="619849"/>
              </a:xfrm>
              <a:custGeom>
                <a:avLst/>
                <a:gdLst/>
                <a:ahLst/>
                <a:cxnLst/>
                <a:rect l="l" t="t" r="r" b="b"/>
                <a:pathLst>
                  <a:path w="643164" h="619849">
                    <a:moveTo>
                      <a:pt x="0" y="0"/>
                    </a:moveTo>
                    <a:lnTo>
                      <a:pt x="643164" y="0"/>
                    </a:lnTo>
                    <a:lnTo>
                      <a:pt x="643164" y="619849"/>
                    </a:lnTo>
                    <a:lnTo>
                      <a:pt x="0" y="6198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723383" y="0"/>
                <a:ext cx="643164" cy="619849"/>
              </a:xfrm>
              <a:custGeom>
                <a:avLst/>
                <a:gdLst/>
                <a:ahLst/>
                <a:cxnLst/>
                <a:rect l="l" t="t" r="r" b="b"/>
                <a:pathLst>
                  <a:path w="643164" h="619849">
                    <a:moveTo>
                      <a:pt x="0" y="0"/>
                    </a:moveTo>
                    <a:lnTo>
                      <a:pt x="643164" y="0"/>
                    </a:lnTo>
                    <a:lnTo>
                      <a:pt x="643164" y="619849"/>
                    </a:lnTo>
                    <a:lnTo>
                      <a:pt x="0" y="6198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1446766" y="0"/>
                <a:ext cx="643164" cy="619849"/>
              </a:xfrm>
              <a:custGeom>
                <a:avLst/>
                <a:gdLst/>
                <a:ahLst/>
                <a:cxnLst/>
                <a:rect l="l" t="t" r="r" b="b"/>
                <a:pathLst>
                  <a:path w="643164" h="619849">
                    <a:moveTo>
                      <a:pt x="0" y="0"/>
                    </a:moveTo>
                    <a:lnTo>
                      <a:pt x="643164" y="0"/>
                    </a:lnTo>
                    <a:lnTo>
                      <a:pt x="643164" y="619849"/>
                    </a:lnTo>
                    <a:lnTo>
                      <a:pt x="0" y="6198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028700" y="1028700"/>
            <a:ext cx="1366608" cy="876337"/>
          </a:xfrm>
          <a:custGeom>
            <a:avLst/>
            <a:gdLst/>
            <a:ahLst/>
            <a:cxnLst/>
            <a:rect l="l" t="t" r="r" b="b"/>
            <a:pathLst>
              <a:path w="1366608" h="876337">
                <a:moveTo>
                  <a:pt x="0" y="0"/>
                </a:moveTo>
                <a:lnTo>
                  <a:pt x="1366608" y="0"/>
                </a:lnTo>
                <a:lnTo>
                  <a:pt x="1366608" y="876337"/>
                </a:lnTo>
                <a:lnTo>
                  <a:pt x="0" y="876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293701" y="8302932"/>
            <a:ext cx="1012311" cy="955368"/>
          </a:xfrm>
          <a:custGeom>
            <a:avLst/>
            <a:gdLst/>
            <a:ahLst/>
            <a:cxnLst/>
            <a:rect l="l" t="t" r="r" b="b"/>
            <a:pathLst>
              <a:path w="1012311" h="955368">
                <a:moveTo>
                  <a:pt x="0" y="0"/>
                </a:moveTo>
                <a:lnTo>
                  <a:pt x="1012311" y="0"/>
                </a:lnTo>
                <a:lnTo>
                  <a:pt x="1012311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974" t="-146726" r="-378603" b="-14777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16360842" y="8369251"/>
            <a:ext cx="846287" cy="845422"/>
            <a:chOff x="0" y="0"/>
            <a:chExt cx="222890" cy="2226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2890" cy="222662"/>
            </a:xfrm>
            <a:custGeom>
              <a:avLst/>
              <a:gdLst/>
              <a:ahLst/>
              <a:cxnLst/>
              <a:rect l="l" t="t" r="r" b="b"/>
              <a:pathLst>
                <a:path w="222890" h="222662">
                  <a:moveTo>
                    <a:pt x="0" y="0"/>
                  </a:moveTo>
                  <a:lnTo>
                    <a:pt x="222890" y="0"/>
                  </a:lnTo>
                  <a:lnTo>
                    <a:pt x="222890" y="222662"/>
                  </a:lnTo>
                  <a:lnTo>
                    <a:pt x="0" y="222662"/>
                  </a:ln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22890" cy="27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295402" y="8302932"/>
            <a:ext cx="963898" cy="955368"/>
          </a:xfrm>
          <a:custGeom>
            <a:avLst/>
            <a:gdLst/>
            <a:ahLst/>
            <a:cxnLst/>
            <a:rect l="l" t="t" r="r" b="b"/>
            <a:pathLst>
              <a:path w="963898" h="955368">
                <a:moveTo>
                  <a:pt x="0" y="0"/>
                </a:moveTo>
                <a:lnTo>
                  <a:pt x="963898" y="0"/>
                </a:lnTo>
                <a:lnTo>
                  <a:pt x="963898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4656294" y="2535523"/>
            <a:ext cx="3278215" cy="3283512"/>
            <a:chOff x="0" y="0"/>
            <a:chExt cx="4370954" cy="437801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370954" cy="4378016"/>
              <a:chOff x="0" y="0"/>
              <a:chExt cx="812800" cy="81411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411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4113">
                    <a:moveTo>
                      <a:pt x="406400" y="0"/>
                    </a:moveTo>
                    <a:cubicBezTo>
                      <a:pt x="181951" y="0"/>
                      <a:pt x="0" y="182245"/>
                      <a:pt x="0" y="407057"/>
                    </a:cubicBezTo>
                    <a:cubicBezTo>
                      <a:pt x="0" y="631868"/>
                      <a:pt x="181951" y="814113"/>
                      <a:pt x="406400" y="814113"/>
                    </a:cubicBezTo>
                    <a:cubicBezTo>
                      <a:pt x="630849" y="814113"/>
                      <a:pt x="812800" y="631868"/>
                      <a:pt x="812800" y="407057"/>
                    </a:cubicBezTo>
                    <a:cubicBezTo>
                      <a:pt x="812800" y="182245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82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9648"/>
                <a:ext cx="660400" cy="728142"/>
              </a:xfrm>
              <a:prstGeom prst="rect">
                <a:avLst/>
              </a:prstGeom>
            </p:spPr>
            <p:txBody>
              <a:bodyPr lIns="54950" tIns="54950" rIns="54950" bIns="54950" rtlCol="0" anchor="ctr"/>
              <a:lstStyle/>
              <a:p>
                <a:pPr algn="ctr">
                  <a:lnSpc>
                    <a:spcPts val="2989"/>
                  </a:lnSpc>
                </a:pPr>
                <a:endParaRPr/>
              </a:p>
              <a:p>
                <a:pPr algn="ctr">
                  <a:lnSpc>
                    <a:spcPts val="298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69596" y="804050"/>
              <a:ext cx="3645916" cy="2660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9"/>
                </a:lnSpc>
              </a:pPr>
              <a:r>
                <a:rPr lang="en-US" sz="2599" b="1" dirty="0">
                  <a:solidFill>
                    <a:srgbClr val="C0187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Impact #1 </a:t>
              </a:r>
            </a:p>
            <a:p>
              <a:pPr algn="ctr">
                <a:lnSpc>
                  <a:spcPts val="3119"/>
                </a:lnSpc>
              </a:pPr>
              <a:r>
                <a:rPr lang="en-US" sz="2599" dirty="0">
                  <a:solidFill>
                    <a:srgbClr val="545454"/>
                  </a:solidFill>
                  <a:latin typeface="Arial"/>
                  <a:ea typeface="Arial"/>
                  <a:cs typeface="Arial"/>
                  <a:sym typeface="Arial"/>
                </a:rPr>
                <a:t>Building confidence, creating </a:t>
              </a:r>
            </a:p>
            <a:p>
              <a:pPr algn="ctr">
                <a:lnSpc>
                  <a:spcPts val="3119"/>
                </a:lnSpc>
              </a:pPr>
              <a:r>
                <a:rPr lang="en-US" sz="2599" dirty="0">
                  <a:solidFill>
                    <a:srgbClr val="545454"/>
                  </a:solidFill>
                  <a:latin typeface="Arial"/>
                  <a:ea typeface="Arial"/>
                  <a:cs typeface="Arial"/>
                  <a:sym typeface="Arial"/>
                </a:rPr>
                <a:t>belonging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556568" y="1020022"/>
            <a:ext cx="7836008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</a:pPr>
            <a:r>
              <a:rPr lang="en-US" sz="6500" b="1">
                <a:solidFill>
                  <a:srgbClr val="545454"/>
                </a:solidFill>
                <a:latin typeface="Arial Bold"/>
                <a:ea typeface="Arial Bold"/>
                <a:cs typeface="Arial Bold"/>
                <a:sym typeface="Arial Bold"/>
              </a:rPr>
              <a:t>Youth &amp; Children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57791B8-03C4-1821-A6F5-1BBCF54990AC}"/>
              </a:ext>
            </a:extLst>
          </p:cNvPr>
          <p:cNvGrpSpPr/>
          <p:nvPr/>
        </p:nvGrpSpPr>
        <p:grpSpPr>
          <a:xfrm>
            <a:off x="2556568" y="2496436"/>
            <a:ext cx="11672489" cy="6807861"/>
            <a:chOff x="2556568" y="2496436"/>
            <a:chExt cx="11672489" cy="6807861"/>
          </a:xfrm>
        </p:grpSpPr>
        <p:grpSp>
          <p:nvGrpSpPr>
            <p:cNvPr id="2" name="Group 2"/>
            <p:cNvGrpSpPr/>
            <p:nvPr/>
          </p:nvGrpSpPr>
          <p:grpSpPr>
            <a:xfrm>
              <a:off x="10302901" y="6548045"/>
              <a:ext cx="2708627" cy="2756252"/>
              <a:chOff x="0" y="0"/>
              <a:chExt cx="812800" cy="82709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82709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7091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27091"/>
                    </a:lnTo>
                    <a:lnTo>
                      <a:pt x="0" y="827091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44294" r="-44294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4"/>
            <p:cNvGrpSpPr/>
            <p:nvPr/>
          </p:nvGrpSpPr>
          <p:grpSpPr>
            <a:xfrm>
              <a:off x="4007515" y="6548045"/>
              <a:ext cx="2679929" cy="2756252"/>
              <a:chOff x="0" y="0"/>
              <a:chExt cx="812800" cy="83594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3594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35948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35948"/>
                    </a:lnTo>
                    <a:lnTo>
                      <a:pt x="0" y="835948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34122" r="-341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128416" y="6548045"/>
              <a:ext cx="2736336" cy="2756252"/>
              <a:chOff x="0" y="0"/>
              <a:chExt cx="812800" cy="8187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871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8716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8716"/>
                    </a:lnTo>
                    <a:lnTo>
                      <a:pt x="0" y="818716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126715" r="-126715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556568" y="2496436"/>
              <a:ext cx="3401764" cy="3322599"/>
              <a:chOff x="0" y="0"/>
              <a:chExt cx="4535685" cy="4430132"/>
            </a:xfrm>
          </p:grpSpPr>
          <p:grpSp>
            <p:nvGrpSpPr>
              <p:cNvPr id="20" name="Group 20"/>
              <p:cNvGrpSpPr/>
              <p:nvPr/>
            </p:nvGrpSpPr>
            <p:grpSpPr>
              <a:xfrm>
                <a:off x="0" y="0"/>
                <a:ext cx="4535685" cy="4430132"/>
                <a:chOff x="0" y="0"/>
                <a:chExt cx="3622315" cy="3538017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3622315" cy="3538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315" h="3538017">
                      <a:moveTo>
                        <a:pt x="3497855" y="3538017"/>
                      </a:moveTo>
                      <a:lnTo>
                        <a:pt x="124460" y="3538017"/>
                      </a:lnTo>
                      <a:cubicBezTo>
                        <a:pt x="55880" y="3538017"/>
                        <a:pt x="0" y="3482137"/>
                        <a:pt x="0" y="3413557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497855" y="0"/>
                      </a:lnTo>
                      <a:cubicBezTo>
                        <a:pt x="3566435" y="0"/>
                        <a:pt x="3622315" y="55880"/>
                        <a:pt x="3622315" y="124460"/>
                      </a:cubicBezTo>
                      <a:lnTo>
                        <a:pt x="3622315" y="3413557"/>
                      </a:lnTo>
                      <a:cubicBezTo>
                        <a:pt x="3622315" y="3482137"/>
                        <a:pt x="3566435" y="3538017"/>
                        <a:pt x="3497855" y="3538017"/>
                      </a:cubicBezTo>
                      <a:close/>
                    </a:path>
                  </a:pathLst>
                </a:custGeom>
                <a:solidFill>
                  <a:srgbClr val="C0187F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284958" y="495575"/>
                <a:ext cx="3958627" cy="21209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253"/>
                  </a:lnSpc>
                </a:pPr>
                <a:r>
                  <a:rPr lang="en-US" sz="2835" b="1" dirty="0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Youth Space</a:t>
                </a:r>
              </a:p>
              <a:p>
                <a:pPr algn="ctr">
                  <a:lnSpc>
                    <a:spcPts val="4253"/>
                  </a:lnSpc>
                </a:pPr>
                <a:r>
                  <a:rPr lang="en-US" sz="2835" b="1" dirty="0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Messy Church</a:t>
                </a:r>
              </a:p>
              <a:p>
                <a:pPr marL="0" lvl="0" indent="0" algn="ctr">
                  <a:lnSpc>
                    <a:spcPts val="4253"/>
                  </a:lnSpc>
                  <a:spcBef>
                    <a:spcPct val="0"/>
                  </a:spcBef>
                </a:pPr>
                <a:r>
                  <a:rPr lang="en-US" sz="2835" b="1" dirty="0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Stepping Stones</a:t>
                </a: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262314" y="3018144"/>
                <a:ext cx="4011057" cy="4720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51"/>
                  </a:lnSpc>
                </a:pPr>
                <a:r>
                  <a:rPr lang="en-US" sz="2126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200+ young people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6139307" y="2496436"/>
              <a:ext cx="2600379" cy="3322599"/>
              <a:chOff x="0" y="0"/>
              <a:chExt cx="3467172" cy="4430132"/>
            </a:xfrm>
          </p:grpSpPr>
          <p:grpSp>
            <p:nvGrpSpPr>
              <p:cNvPr id="26" name="Group 26"/>
              <p:cNvGrpSpPr/>
              <p:nvPr/>
            </p:nvGrpSpPr>
            <p:grpSpPr>
              <a:xfrm>
                <a:off x="0" y="0"/>
                <a:ext cx="3467172" cy="4430132"/>
                <a:chOff x="0" y="0"/>
                <a:chExt cx="2768973" cy="3538017"/>
              </a:xfrm>
            </p:grpSpPr>
            <p:sp>
              <p:nvSpPr>
                <p:cNvPr id="27" name="Freeform 27"/>
                <p:cNvSpPr/>
                <p:nvPr/>
              </p:nvSpPr>
              <p:spPr>
                <a:xfrm>
                  <a:off x="0" y="0"/>
                  <a:ext cx="2768973" cy="3538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8973" h="3538017">
                      <a:moveTo>
                        <a:pt x="2644512" y="3538017"/>
                      </a:moveTo>
                      <a:lnTo>
                        <a:pt x="124460" y="3538017"/>
                      </a:lnTo>
                      <a:cubicBezTo>
                        <a:pt x="55880" y="3538017"/>
                        <a:pt x="0" y="3482137"/>
                        <a:pt x="0" y="3413557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2644513" y="0"/>
                      </a:lnTo>
                      <a:cubicBezTo>
                        <a:pt x="2713093" y="0"/>
                        <a:pt x="2768973" y="55880"/>
                        <a:pt x="2768973" y="124460"/>
                      </a:cubicBezTo>
                      <a:lnTo>
                        <a:pt x="2768973" y="3413557"/>
                      </a:lnTo>
                      <a:cubicBezTo>
                        <a:pt x="2768973" y="3482137"/>
                        <a:pt x="2713093" y="3538017"/>
                        <a:pt x="2644513" y="3538017"/>
                      </a:cubicBezTo>
                      <a:close/>
                    </a:path>
                  </a:pathLst>
                </a:custGeom>
                <a:solidFill>
                  <a:srgbClr val="C0187F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28" name="TextBox 28"/>
              <p:cNvSpPr txBox="1"/>
              <p:nvPr/>
            </p:nvSpPr>
            <p:spPr>
              <a:xfrm>
                <a:off x="224703" y="794473"/>
                <a:ext cx="3017766" cy="29315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 dirty="0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Collaboration:</a:t>
                </a:r>
              </a:p>
              <a:p>
                <a:pPr algn="ctr">
                  <a:lnSpc>
                    <a:spcPts val="3499"/>
                  </a:lnSpc>
                </a:pPr>
                <a:r>
                  <a:rPr lang="en-US" sz="2499" b="1" dirty="0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Local schools</a:t>
                </a:r>
              </a:p>
              <a:p>
                <a:pPr algn="ctr">
                  <a:lnSpc>
                    <a:spcPts val="3499"/>
                  </a:lnSpc>
                </a:pPr>
                <a:r>
                  <a:rPr lang="en-US" sz="2499" b="1" dirty="0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Agencies </a:t>
                </a:r>
              </a:p>
              <a:p>
                <a:pPr marL="0" lvl="0" indent="0" algn="ctr">
                  <a:lnSpc>
                    <a:spcPts val="3499"/>
                  </a:lnSpc>
                </a:pPr>
                <a:r>
                  <a:rPr lang="en-US" sz="2499" b="1" dirty="0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Local Task Force </a:t>
                </a: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6064732" y="6315182"/>
              <a:ext cx="1610989" cy="1610989"/>
              <a:chOff x="0" y="0"/>
              <a:chExt cx="2147985" cy="2147985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0" y="0"/>
                <a:ext cx="2147985" cy="2147985"/>
                <a:chOff x="0" y="0"/>
                <a:chExt cx="812800" cy="812800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C0187F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76200" y="9525"/>
                  <a:ext cx="660400" cy="727075"/>
                </a:xfrm>
                <a:prstGeom prst="rect">
                  <a:avLst/>
                </a:prstGeom>
              </p:spPr>
              <p:txBody>
                <a:bodyPr lIns="37601" tIns="37601" rIns="37601" bIns="37601" rtlCol="0" anchor="ctr"/>
                <a:lstStyle/>
                <a:p>
                  <a:pPr algn="ctr">
                    <a:lnSpc>
                      <a:spcPts val="2989"/>
                    </a:lnSpc>
                  </a:pPr>
                  <a:endParaRPr/>
                </a:p>
              </p:txBody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209968" y="594486"/>
                <a:ext cx="1728048" cy="10583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999"/>
                  </a:lnSpc>
                </a:pPr>
                <a:r>
                  <a:rPr lang="en-US" sz="1999" b="1">
                    <a:solidFill>
                      <a:srgbClr val="FBFD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15.3% low income families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9300560" y="6315182"/>
              <a:ext cx="1610989" cy="1610989"/>
              <a:chOff x="0" y="0"/>
              <a:chExt cx="2147985" cy="2147985"/>
            </a:xfrm>
          </p:grpSpPr>
          <p:grpSp>
            <p:nvGrpSpPr>
              <p:cNvPr id="35" name="Group 35"/>
              <p:cNvGrpSpPr/>
              <p:nvPr/>
            </p:nvGrpSpPr>
            <p:grpSpPr>
              <a:xfrm>
                <a:off x="0" y="0"/>
                <a:ext cx="2147985" cy="2147985"/>
                <a:chOff x="0" y="0"/>
                <a:chExt cx="812800" cy="8128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C0187F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" name="TextBox 37"/>
                <p:cNvSpPr txBox="1"/>
                <p:nvPr/>
              </p:nvSpPr>
              <p:spPr>
                <a:xfrm>
                  <a:off x="76200" y="9525"/>
                  <a:ext cx="660400" cy="727075"/>
                </a:xfrm>
                <a:prstGeom prst="rect">
                  <a:avLst/>
                </a:prstGeom>
              </p:spPr>
              <p:txBody>
                <a:bodyPr lIns="37601" tIns="37601" rIns="37601" bIns="37601" rtlCol="0" anchor="ctr"/>
                <a:lstStyle/>
                <a:p>
                  <a:pPr algn="ctr">
                    <a:lnSpc>
                      <a:spcPts val="2989"/>
                    </a:lnSpc>
                  </a:pPr>
                  <a:endParaRPr/>
                </a:p>
              </p:txBody>
            </p:sp>
          </p:grpSp>
          <p:sp>
            <p:nvSpPr>
              <p:cNvPr id="38" name="TextBox 38"/>
              <p:cNvSpPr txBox="1"/>
              <p:nvPr/>
            </p:nvSpPr>
            <p:spPr>
              <a:xfrm>
                <a:off x="114265" y="594486"/>
                <a:ext cx="1919455" cy="10583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999"/>
                  </a:lnSpc>
                </a:pPr>
                <a:r>
                  <a:rPr lang="en-US" sz="1999" b="1">
                    <a:solidFill>
                      <a:srgbClr val="FBFD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32.4% have dependent children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8920661" y="2496436"/>
              <a:ext cx="5308396" cy="3322599"/>
              <a:chOff x="0" y="0"/>
              <a:chExt cx="5652562" cy="3538017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5652562" cy="3538017"/>
              </a:xfrm>
              <a:custGeom>
                <a:avLst/>
                <a:gdLst/>
                <a:ahLst/>
                <a:cxnLst/>
                <a:rect l="l" t="t" r="r" b="b"/>
                <a:pathLst>
                  <a:path w="5652562" h="3538017">
                    <a:moveTo>
                      <a:pt x="5528102" y="3538017"/>
                    </a:moveTo>
                    <a:lnTo>
                      <a:pt x="124460" y="3538017"/>
                    </a:lnTo>
                    <a:cubicBezTo>
                      <a:pt x="55880" y="3538017"/>
                      <a:pt x="0" y="3482137"/>
                      <a:pt x="0" y="341355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528102" y="0"/>
                    </a:lnTo>
                    <a:cubicBezTo>
                      <a:pt x="5596682" y="0"/>
                      <a:pt x="5652562" y="55880"/>
                      <a:pt x="5652562" y="124460"/>
                    </a:cubicBezTo>
                    <a:lnTo>
                      <a:pt x="5652562" y="3413557"/>
                    </a:lnTo>
                    <a:cubicBezTo>
                      <a:pt x="5652562" y="3482137"/>
                      <a:pt x="5596682" y="3538017"/>
                      <a:pt x="5528102" y="3538017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9139736" y="2776433"/>
              <a:ext cx="4488561" cy="388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1"/>
                </a:lnSpc>
              </a:pPr>
              <a:r>
                <a:rPr lang="en-US" sz="253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Increased capacity: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9534001" y="3359823"/>
              <a:ext cx="4390815" cy="388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1"/>
                </a:lnSpc>
              </a:pPr>
              <a:r>
                <a:rPr lang="en-US" sz="2531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hold more weekly sessions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9534001" y="3839197"/>
              <a:ext cx="4695056" cy="388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1"/>
                </a:lnSpc>
              </a:pPr>
              <a:r>
                <a:rPr lang="en-US" sz="253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deliver hot and healthy meals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9537404" y="4322603"/>
              <a:ext cx="4113467" cy="388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1"/>
                </a:lnSpc>
              </a:pPr>
              <a:r>
                <a:rPr lang="en-US" sz="253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teach life skills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9537404" y="4812192"/>
              <a:ext cx="4387412" cy="702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1"/>
                </a:lnSpc>
              </a:pPr>
              <a:r>
                <a:rPr lang="en-US" sz="253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provide safe spaces for drop in and study</a:t>
              </a:r>
            </a:p>
          </p:txBody>
        </p:sp>
        <p:sp>
          <p:nvSpPr>
            <p:cNvPr id="46" name="Freeform 46"/>
            <p:cNvSpPr/>
            <p:nvPr/>
          </p:nvSpPr>
          <p:spPr>
            <a:xfrm>
              <a:off x="9151053" y="4416669"/>
              <a:ext cx="299015" cy="245566"/>
            </a:xfrm>
            <a:custGeom>
              <a:avLst/>
              <a:gdLst/>
              <a:ahLst/>
              <a:cxnLst/>
              <a:rect l="l" t="t" r="r" b="b"/>
              <a:pathLst>
                <a:path w="299015" h="245566">
                  <a:moveTo>
                    <a:pt x="0" y="0"/>
                  </a:moveTo>
                  <a:lnTo>
                    <a:pt x="299015" y="0"/>
                  </a:lnTo>
                  <a:lnTo>
                    <a:pt x="299015" y="245566"/>
                  </a:lnTo>
                  <a:lnTo>
                    <a:pt x="0" y="24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9139736" y="4922629"/>
              <a:ext cx="299015" cy="245566"/>
            </a:xfrm>
            <a:custGeom>
              <a:avLst/>
              <a:gdLst/>
              <a:ahLst/>
              <a:cxnLst/>
              <a:rect l="l" t="t" r="r" b="b"/>
              <a:pathLst>
                <a:path w="299015" h="245566">
                  <a:moveTo>
                    <a:pt x="0" y="0"/>
                  </a:moveTo>
                  <a:lnTo>
                    <a:pt x="299015" y="0"/>
                  </a:lnTo>
                  <a:lnTo>
                    <a:pt x="299015" y="245566"/>
                  </a:lnTo>
                  <a:lnTo>
                    <a:pt x="0" y="24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9139736" y="3404945"/>
              <a:ext cx="299015" cy="245566"/>
            </a:xfrm>
            <a:custGeom>
              <a:avLst/>
              <a:gdLst/>
              <a:ahLst/>
              <a:cxnLst/>
              <a:rect l="l" t="t" r="r" b="b"/>
              <a:pathLst>
                <a:path w="299015" h="245566">
                  <a:moveTo>
                    <a:pt x="0" y="0"/>
                  </a:moveTo>
                  <a:lnTo>
                    <a:pt x="299015" y="0"/>
                  </a:lnTo>
                  <a:lnTo>
                    <a:pt x="299015" y="245566"/>
                  </a:lnTo>
                  <a:lnTo>
                    <a:pt x="0" y="24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9139736" y="3912169"/>
              <a:ext cx="299015" cy="245566"/>
            </a:xfrm>
            <a:custGeom>
              <a:avLst/>
              <a:gdLst/>
              <a:ahLst/>
              <a:cxnLst/>
              <a:rect l="l" t="t" r="r" b="b"/>
              <a:pathLst>
                <a:path w="299015" h="245566">
                  <a:moveTo>
                    <a:pt x="0" y="0"/>
                  </a:moveTo>
                  <a:lnTo>
                    <a:pt x="299015" y="0"/>
                  </a:lnTo>
                  <a:lnTo>
                    <a:pt x="299015" y="245566"/>
                  </a:lnTo>
                  <a:lnTo>
                    <a:pt x="0" y="24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18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8988" y="-1"/>
            <a:ext cx="10589012" cy="10287001"/>
            <a:chOff x="0" y="0"/>
            <a:chExt cx="9217838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17838" cy="9525000"/>
            </a:xfrm>
            <a:custGeom>
              <a:avLst/>
              <a:gdLst/>
              <a:ahLst/>
              <a:cxnLst/>
              <a:rect l="l" t="t" r="r" b="b"/>
              <a:pathLst>
                <a:path w="9217838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13406" y="0"/>
                    <a:pt x="700556" y="0"/>
                  </a:cubicBezTo>
                  <a:lnTo>
                    <a:pt x="8517282" y="0"/>
                  </a:lnTo>
                  <a:cubicBezTo>
                    <a:pt x="8904432" y="0"/>
                    <a:pt x="9217838" y="217170"/>
                    <a:pt x="9217838" y="482600"/>
                  </a:cubicBezTo>
                  <a:lnTo>
                    <a:pt x="9217838" y="9042400"/>
                  </a:lnTo>
                  <a:cubicBezTo>
                    <a:pt x="9217838" y="9309100"/>
                    <a:pt x="8904432" y="9525000"/>
                    <a:pt x="8517282" y="9525000"/>
                  </a:cubicBezTo>
                  <a:lnTo>
                    <a:pt x="700556" y="9525000"/>
                  </a:lnTo>
                  <a:cubicBezTo>
                    <a:pt x="31525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9462" r="-3946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695325"/>
            <a:ext cx="2447629" cy="563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97"/>
              </a:lnSpc>
              <a:spcBef>
                <a:spcPct val="0"/>
              </a:spcBef>
            </a:pPr>
            <a:r>
              <a:rPr lang="en-US" sz="34815">
                <a:solidFill>
                  <a:srgbClr val="FBFDFF">
                    <a:alpha val="49804"/>
                  </a:srgbClr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31706" y="2068609"/>
            <a:ext cx="5664276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It’s a safe space for all ages...where no-one judges you.</a:t>
            </a:r>
          </a:p>
        </p:txBody>
      </p:sp>
      <p:sp>
        <p:nvSpPr>
          <p:cNvPr id="6" name="Freeform 6"/>
          <p:cNvSpPr/>
          <p:nvPr/>
        </p:nvSpPr>
        <p:spPr>
          <a:xfrm>
            <a:off x="1185576" y="8314470"/>
            <a:ext cx="1066939" cy="943830"/>
          </a:xfrm>
          <a:custGeom>
            <a:avLst/>
            <a:gdLst/>
            <a:ahLst/>
            <a:cxnLst/>
            <a:rect l="l" t="t" r="r" b="b"/>
            <a:pathLst>
              <a:path w="1066939" h="943830">
                <a:moveTo>
                  <a:pt x="0" y="0"/>
                </a:moveTo>
                <a:lnTo>
                  <a:pt x="1066939" y="0"/>
                </a:lnTo>
                <a:lnTo>
                  <a:pt x="1066939" y="943830"/>
                </a:lnTo>
                <a:lnTo>
                  <a:pt x="0" y="943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151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028700" y="1028700"/>
            <a:ext cx="967222" cy="983199"/>
          </a:xfrm>
          <a:custGeom>
            <a:avLst/>
            <a:gdLst/>
            <a:ahLst/>
            <a:cxnLst/>
            <a:rect l="l" t="t" r="r" b="b"/>
            <a:pathLst>
              <a:path w="967222" h="983199">
                <a:moveTo>
                  <a:pt x="0" y="0"/>
                </a:moveTo>
                <a:lnTo>
                  <a:pt x="967222" y="0"/>
                </a:lnTo>
                <a:lnTo>
                  <a:pt x="967222" y="983199"/>
                </a:lnTo>
                <a:lnTo>
                  <a:pt x="0" y="983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293701" y="8302932"/>
            <a:ext cx="1012311" cy="955368"/>
          </a:xfrm>
          <a:custGeom>
            <a:avLst/>
            <a:gdLst/>
            <a:ahLst/>
            <a:cxnLst/>
            <a:rect l="l" t="t" r="r" b="b"/>
            <a:pathLst>
              <a:path w="1012311" h="955368">
                <a:moveTo>
                  <a:pt x="0" y="0"/>
                </a:moveTo>
                <a:lnTo>
                  <a:pt x="1012311" y="0"/>
                </a:lnTo>
                <a:lnTo>
                  <a:pt x="1012311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974" t="-146726" r="-378603" b="-14777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354208" y="8357905"/>
            <a:ext cx="846287" cy="845422"/>
            <a:chOff x="0" y="0"/>
            <a:chExt cx="222890" cy="2226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2890" cy="222662"/>
            </a:xfrm>
            <a:custGeom>
              <a:avLst/>
              <a:gdLst/>
              <a:ahLst/>
              <a:cxnLst/>
              <a:rect l="l" t="t" r="r" b="b"/>
              <a:pathLst>
                <a:path w="222890" h="222662">
                  <a:moveTo>
                    <a:pt x="0" y="0"/>
                  </a:moveTo>
                  <a:lnTo>
                    <a:pt x="222890" y="0"/>
                  </a:lnTo>
                  <a:lnTo>
                    <a:pt x="222890" y="222662"/>
                  </a:lnTo>
                  <a:lnTo>
                    <a:pt x="0" y="222662"/>
                  </a:lnTo>
                  <a:close/>
                </a:path>
              </a:pathLst>
            </a:custGeom>
            <a:solidFill>
              <a:srgbClr val="C018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22890" cy="27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295402" y="8302932"/>
            <a:ext cx="963898" cy="955368"/>
          </a:xfrm>
          <a:custGeom>
            <a:avLst/>
            <a:gdLst/>
            <a:ahLst/>
            <a:cxnLst/>
            <a:rect l="l" t="t" r="r" b="b"/>
            <a:pathLst>
              <a:path w="963898" h="955368">
                <a:moveTo>
                  <a:pt x="0" y="0"/>
                </a:moveTo>
                <a:lnTo>
                  <a:pt x="963898" y="0"/>
                </a:lnTo>
                <a:lnTo>
                  <a:pt x="963898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510" t="-20922" r="-19790" b="-196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2347092" y="1019175"/>
            <a:ext cx="11196396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</a:pPr>
            <a:r>
              <a:rPr lang="en-US" sz="6500" b="1">
                <a:solidFill>
                  <a:srgbClr val="545454"/>
                </a:solidFill>
                <a:latin typeface="Arial Bold"/>
                <a:ea typeface="Arial Bold"/>
                <a:cs typeface="Arial Bold"/>
                <a:sym typeface="Arial Bold"/>
              </a:rPr>
              <a:t>Inclusion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994B42-8EC8-C55E-95A7-9F1E82C372DA}"/>
              </a:ext>
            </a:extLst>
          </p:cNvPr>
          <p:cNvGrpSpPr/>
          <p:nvPr/>
        </p:nvGrpSpPr>
        <p:grpSpPr>
          <a:xfrm>
            <a:off x="3775367" y="2780008"/>
            <a:ext cx="10265396" cy="6418428"/>
            <a:chOff x="3775367" y="2780008"/>
            <a:chExt cx="10265396" cy="6418428"/>
          </a:xfrm>
        </p:grpSpPr>
        <p:grpSp>
          <p:nvGrpSpPr>
            <p:cNvPr id="2" name="Group 2"/>
            <p:cNvGrpSpPr/>
            <p:nvPr/>
          </p:nvGrpSpPr>
          <p:grpSpPr>
            <a:xfrm>
              <a:off x="11051687" y="6485840"/>
              <a:ext cx="2425438" cy="2712596"/>
              <a:chOff x="0" y="0"/>
              <a:chExt cx="530238" cy="59301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530238" cy="593015"/>
              </a:xfrm>
              <a:custGeom>
                <a:avLst/>
                <a:gdLst/>
                <a:ahLst/>
                <a:cxnLst/>
                <a:rect l="l" t="t" r="r" b="b"/>
                <a:pathLst>
                  <a:path w="530238" h="593015">
                    <a:moveTo>
                      <a:pt x="0" y="0"/>
                    </a:moveTo>
                    <a:lnTo>
                      <a:pt x="530238" y="0"/>
                    </a:lnTo>
                    <a:lnTo>
                      <a:pt x="530238" y="593015"/>
                    </a:lnTo>
                    <a:lnTo>
                      <a:pt x="0" y="593015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24559" r="-24559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4"/>
            <p:cNvGrpSpPr/>
            <p:nvPr/>
          </p:nvGrpSpPr>
          <p:grpSpPr>
            <a:xfrm>
              <a:off x="4810875" y="6523751"/>
              <a:ext cx="2680264" cy="2674684"/>
              <a:chOff x="0" y="0"/>
              <a:chExt cx="742365" cy="7408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42365" cy="740820"/>
              </a:xfrm>
              <a:custGeom>
                <a:avLst/>
                <a:gdLst/>
                <a:ahLst/>
                <a:cxnLst/>
                <a:rect l="l" t="t" r="r" b="b"/>
                <a:pathLst>
                  <a:path w="742365" h="740820">
                    <a:moveTo>
                      <a:pt x="0" y="0"/>
                    </a:moveTo>
                    <a:lnTo>
                      <a:pt x="742365" y="0"/>
                    </a:lnTo>
                    <a:lnTo>
                      <a:pt x="742365" y="740820"/>
                    </a:lnTo>
                    <a:lnTo>
                      <a:pt x="0" y="74082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2691" t="-30638" b="-6569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968433" y="6562573"/>
              <a:ext cx="2490065" cy="2635862"/>
              <a:chOff x="0" y="0"/>
              <a:chExt cx="542841" cy="57462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2841" cy="574625"/>
              </a:xfrm>
              <a:custGeom>
                <a:avLst/>
                <a:gdLst/>
                <a:ahLst/>
                <a:cxnLst/>
                <a:rect l="l" t="t" r="r" b="b"/>
                <a:pathLst>
                  <a:path w="542841" h="574625">
                    <a:moveTo>
                      <a:pt x="0" y="0"/>
                    </a:moveTo>
                    <a:lnTo>
                      <a:pt x="542841" y="0"/>
                    </a:lnTo>
                    <a:lnTo>
                      <a:pt x="542841" y="574625"/>
                    </a:lnTo>
                    <a:lnTo>
                      <a:pt x="0" y="574625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35630" r="-17983" b="-12979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3775367" y="2780008"/>
              <a:ext cx="2933167" cy="2957589"/>
              <a:chOff x="0" y="0"/>
              <a:chExt cx="3123337" cy="314934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23337" cy="3149343"/>
              </a:xfrm>
              <a:custGeom>
                <a:avLst/>
                <a:gdLst/>
                <a:ahLst/>
                <a:cxnLst/>
                <a:rect l="l" t="t" r="r" b="b"/>
                <a:pathLst>
                  <a:path w="3123337" h="3149343">
                    <a:moveTo>
                      <a:pt x="2998877" y="3149342"/>
                    </a:moveTo>
                    <a:lnTo>
                      <a:pt x="124460" y="3149342"/>
                    </a:lnTo>
                    <a:cubicBezTo>
                      <a:pt x="55880" y="3149342"/>
                      <a:pt x="0" y="3093463"/>
                      <a:pt x="0" y="302488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98877" y="0"/>
                    </a:lnTo>
                    <a:cubicBezTo>
                      <a:pt x="3067457" y="0"/>
                      <a:pt x="3123337" y="55880"/>
                      <a:pt x="3123337" y="124460"/>
                    </a:cubicBezTo>
                    <a:lnTo>
                      <a:pt x="3123337" y="3024883"/>
                    </a:lnTo>
                    <a:cubicBezTo>
                      <a:pt x="3123337" y="3093463"/>
                      <a:pt x="3067457" y="3149343"/>
                      <a:pt x="2998877" y="3149343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6830505" y="2780008"/>
              <a:ext cx="2957589" cy="2957589"/>
            </a:xfrm>
            <a:custGeom>
              <a:avLst/>
              <a:gdLst/>
              <a:ahLst/>
              <a:cxnLst/>
              <a:rect l="l" t="t" r="r" b="b"/>
              <a:pathLst>
                <a:path w="2957589" h="2957589">
                  <a:moveTo>
                    <a:pt x="0" y="0"/>
                  </a:moveTo>
                  <a:lnTo>
                    <a:pt x="2957589" y="0"/>
                  </a:lnTo>
                  <a:lnTo>
                    <a:pt x="2957589" y="2957589"/>
                  </a:lnTo>
                  <a:lnTo>
                    <a:pt x="0" y="2957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138433" y="4396782"/>
              <a:ext cx="650958" cy="650958"/>
            </a:xfrm>
            <a:custGeom>
              <a:avLst/>
              <a:gdLst/>
              <a:ahLst/>
              <a:cxnLst/>
              <a:rect l="l" t="t" r="r" b="b"/>
              <a:pathLst>
                <a:path w="650958" h="650958">
                  <a:moveTo>
                    <a:pt x="0" y="0"/>
                  </a:moveTo>
                  <a:lnTo>
                    <a:pt x="650958" y="0"/>
                  </a:lnTo>
                  <a:lnTo>
                    <a:pt x="650958" y="650958"/>
                  </a:lnTo>
                  <a:lnTo>
                    <a:pt x="0" y="650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847965" y="2984928"/>
              <a:ext cx="666199" cy="666199"/>
            </a:xfrm>
            <a:custGeom>
              <a:avLst/>
              <a:gdLst/>
              <a:ahLst/>
              <a:cxnLst/>
              <a:rect l="l" t="t" r="r" b="b"/>
              <a:pathLst>
                <a:path w="666199" h="666199">
                  <a:moveTo>
                    <a:pt x="0" y="0"/>
                  </a:moveTo>
                  <a:lnTo>
                    <a:pt x="666199" y="0"/>
                  </a:lnTo>
                  <a:lnTo>
                    <a:pt x="666199" y="666199"/>
                  </a:lnTo>
                  <a:lnTo>
                    <a:pt x="0" y="666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8012681" y="4391241"/>
              <a:ext cx="1267085" cy="741245"/>
            </a:xfrm>
            <a:custGeom>
              <a:avLst/>
              <a:gdLst/>
              <a:ahLst/>
              <a:cxnLst/>
              <a:rect l="l" t="t" r="r" b="b"/>
              <a:pathLst>
                <a:path w="1267085" h="741245">
                  <a:moveTo>
                    <a:pt x="0" y="0"/>
                  </a:moveTo>
                  <a:lnTo>
                    <a:pt x="1267086" y="0"/>
                  </a:lnTo>
                  <a:lnTo>
                    <a:pt x="1267086" y="741245"/>
                  </a:lnTo>
                  <a:lnTo>
                    <a:pt x="0" y="741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138433" y="3653051"/>
              <a:ext cx="2075032" cy="472401"/>
            </a:xfrm>
            <a:custGeom>
              <a:avLst/>
              <a:gdLst/>
              <a:ahLst/>
              <a:cxnLst/>
              <a:rect l="l" t="t" r="r" b="b"/>
              <a:pathLst>
                <a:path w="2075032" h="472401">
                  <a:moveTo>
                    <a:pt x="0" y="0"/>
                  </a:moveTo>
                  <a:lnTo>
                    <a:pt x="2075032" y="0"/>
                  </a:lnTo>
                  <a:lnTo>
                    <a:pt x="2075032" y="472401"/>
                  </a:lnTo>
                  <a:lnTo>
                    <a:pt x="0" y="472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6577951" y="5918572"/>
              <a:ext cx="2233916" cy="2233916"/>
              <a:chOff x="0" y="0"/>
              <a:chExt cx="2978554" cy="2978554"/>
            </a:xfrm>
          </p:grpSpPr>
          <p:grpSp>
            <p:nvGrpSpPr>
              <p:cNvPr id="22" name="Group 22"/>
              <p:cNvGrpSpPr/>
              <p:nvPr/>
            </p:nvGrpSpPr>
            <p:grpSpPr>
              <a:xfrm>
                <a:off x="0" y="0"/>
                <a:ext cx="2978554" cy="2978554"/>
                <a:chOff x="0" y="0"/>
                <a:chExt cx="812800" cy="8128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C0187F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" name="TextBox 24"/>
                <p:cNvSpPr txBox="1"/>
                <p:nvPr/>
              </p:nvSpPr>
              <p:spPr>
                <a:xfrm>
                  <a:off x="76200" y="9525"/>
                  <a:ext cx="660400" cy="727075"/>
                </a:xfrm>
                <a:prstGeom prst="rect">
                  <a:avLst/>
                </a:prstGeom>
              </p:spPr>
              <p:txBody>
                <a:bodyPr lIns="49374" tIns="49374" rIns="49374" bIns="49374" rtlCol="0" anchor="ctr"/>
                <a:lstStyle/>
                <a:p>
                  <a:pPr algn="ctr">
                    <a:lnSpc>
                      <a:spcPts val="2989"/>
                    </a:lnSpc>
                  </a:pPr>
                  <a:endParaRPr/>
                </a:p>
              </p:txBody>
            </p:sp>
          </p:grpSp>
          <p:sp>
            <p:nvSpPr>
              <p:cNvPr id="25" name="TextBox 25"/>
              <p:cNvSpPr txBox="1"/>
              <p:nvPr/>
            </p:nvSpPr>
            <p:spPr>
              <a:xfrm>
                <a:off x="0" y="560766"/>
                <a:ext cx="2896988" cy="41330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078"/>
                  </a:lnSpc>
                </a:pPr>
                <a:r>
                  <a:rPr lang="en-US" sz="2078" b="1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FoodBank</a:t>
                </a: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332262" y="993361"/>
                <a:ext cx="2232464" cy="6260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703"/>
                  </a:lnSpc>
                </a:pPr>
                <a:r>
                  <a:rPr lang="en-US" sz="1703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+150kgs per week</a:t>
                </a: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332262" y="1635242"/>
                <a:ext cx="2370446" cy="9054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703"/>
                  </a:lnSpc>
                </a:pPr>
                <a:r>
                  <a:rPr lang="en-US" sz="1703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Serving 8-10 households per week</a:t>
                </a: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3996993" y="3035407"/>
              <a:ext cx="2489915" cy="2156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53"/>
                </a:lnSpc>
              </a:pPr>
              <a:r>
                <a:rPr lang="en-US" sz="2835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Food Bank</a:t>
              </a:r>
            </a:p>
            <a:p>
              <a:pPr algn="ctr">
                <a:lnSpc>
                  <a:spcPts val="4253"/>
                </a:lnSpc>
              </a:pPr>
              <a:r>
                <a:rPr lang="en-US" sz="2835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Food Kitchen</a:t>
              </a:r>
            </a:p>
            <a:p>
              <a:pPr algn="ctr">
                <a:lnSpc>
                  <a:spcPts val="4253"/>
                </a:lnSpc>
              </a:pPr>
              <a:r>
                <a:rPr lang="en-US" sz="2835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Warm Hub</a:t>
              </a:r>
            </a:p>
            <a:p>
              <a:pPr marL="0" lvl="0" indent="0" algn="ctr">
                <a:lnSpc>
                  <a:spcPts val="4253"/>
                </a:lnSpc>
                <a:spcBef>
                  <a:spcPct val="0"/>
                </a:spcBef>
              </a:pPr>
              <a:r>
                <a:rPr lang="en-US" sz="2835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Tea &amp; Chat</a:t>
              </a: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9667310" y="5918572"/>
              <a:ext cx="2233916" cy="2233916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49374" tIns="49374" rIns="49374" bIns="49374" rtlCol="0" anchor="ctr"/>
              <a:lstStyle/>
              <a:p>
                <a:pPr algn="ctr">
                  <a:lnSpc>
                    <a:spcPts val="298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9853915" y="6439833"/>
              <a:ext cx="1860706" cy="318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29"/>
                </a:lnSpc>
              </a:pPr>
              <a:r>
                <a:rPr lang="en-US" sz="202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Food Kitchen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9936550" y="6875104"/>
              <a:ext cx="1695437" cy="681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23"/>
                </a:lnSpc>
              </a:pPr>
              <a:r>
                <a:rPr lang="en-US" sz="1723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Delivering 69 hot  meals to local homes weekly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9911919" y="2780008"/>
              <a:ext cx="4128844" cy="2957589"/>
              <a:chOff x="0" y="0"/>
              <a:chExt cx="3956112" cy="2833857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3956112" cy="2833858"/>
              </a:xfrm>
              <a:custGeom>
                <a:avLst/>
                <a:gdLst/>
                <a:ahLst/>
                <a:cxnLst/>
                <a:rect l="l" t="t" r="r" b="b"/>
                <a:pathLst>
                  <a:path w="3956112" h="2833858">
                    <a:moveTo>
                      <a:pt x="3831652" y="2833857"/>
                    </a:moveTo>
                    <a:lnTo>
                      <a:pt x="124460" y="2833857"/>
                    </a:lnTo>
                    <a:cubicBezTo>
                      <a:pt x="55880" y="2833857"/>
                      <a:pt x="0" y="2777978"/>
                      <a:pt x="0" y="270939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1653" y="0"/>
                    </a:lnTo>
                    <a:cubicBezTo>
                      <a:pt x="3900232" y="0"/>
                      <a:pt x="3956112" y="55880"/>
                      <a:pt x="3956112" y="124460"/>
                    </a:cubicBezTo>
                    <a:lnTo>
                      <a:pt x="3956112" y="2709398"/>
                    </a:lnTo>
                    <a:cubicBezTo>
                      <a:pt x="3956112" y="2777978"/>
                      <a:pt x="3900232" y="2833858"/>
                      <a:pt x="3831653" y="2833858"/>
                    </a:cubicBezTo>
                    <a:close/>
                  </a:path>
                </a:pathLst>
              </a:custGeom>
              <a:solidFill>
                <a:srgbClr val="C0187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10576689" y="3084027"/>
              <a:ext cx="3464074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100"/>
                </a:lnSpc>
              </a:pPr>
              <a:r>
                <a:rPr lang="en-US" sz="21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Increased capacity to serve more families and individuals in need   </a:t>
              </a:r>
            </a:p>
          </p:txBody>
        </p:sp>
        <p:sp>
          <p:nvSpPr>
            <p:cNvPr id="38" name="Freeform 38"/>
            <p:cNvSpPr/>
            <p:nvPr/>
          </p:nvSpPr>
          <p:spPr>
            <a:xfrm>
              <a:off x="10121469" y="3143855"/>
              <a:ext cx="299015" cy="245566"/>
            </a:xfrm>
            <a:custGeom>
              <a:avLst/>
              <a:gdLst/>
              <a:ahLst/>
              <a:cxnLst/>
              <a:rect l="l" t="t" r="r" b="b"/>
              <a:pathLst>
                <a:path w="299015" h="245566">
                  <a:moveTo>
                    <a:pt x="0" y="0"/>
                  </a:moveTo>
                  <a:lnTo>
                    <a:pt x="299015" y="0"/>
                  </a:lnTo>
                  <a:lnTo>
                    <a:pt x="299015" y="245566"/>
                  </a:lnTo>
                  <a:lnTo>
                    <a:pt x="0" y="24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0121469" y="4127967"/>
              <a:ext cx="299015" cy="245566"/>
            </a:xfrm>
            <a:custGeom>
              <a:avLst/>
              <a:gdLst/>
              <a:ahLst/>
              <a:cxnLst/>
              <a:rect l="l" t="t" r="r" b="b"/>
              <a:pathLst>
                <a:path w="299015" h="245566">
                  <a:moveTo>
                    <a:pt x="0" y="0"/>
                  </a:moveTo>
                  <a:lnTo>
                    <a:pt x="299015" y="0"/>
                  </a:lnTo>
                  <a:lnTo>
                    <a:pt x="299015" y="245566"/>
                  </a:lnTo>
                  <a:lnTo>
                    <a:pt x="0" y="24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0121469" y="4917867"/>
              <a:ext cx="299015" cy="245566"/>
            </a:xfrm>
            <a:custGeom>
              <a:avLst/>
              <a:gdLst/>
              <a:ahLst/>
              <a:cxnLst/>
              <a:rect l="l" t="t" r="r" b="b"/>
              <a:pathLst>
                <a:path w="299015" h="245566">
                  <a:moveTo>
                    <a:pt x="0" y="0"/>
                  </a:moveTo>
                  <a:lnTo>
                    <a:pt x="299015" y="0"/>
                  </a:lnTo>
                  <a:lnTo>
                    <a:pt x="299015" y="245566"/>
                  </a:lnTo>
                  <a:lnTo>
                    <a:pt x="0" y="24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0576689" y="4125996"/>
              <a:ext cx="3397711" cy="596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100"/>
                </a:lnSpc>
              </a:pPr>
              <a:r>
                <a:rPr lang="en-US" sz="21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Provide safe, confidential spaces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576689" y="4889453"/>
              <a:ext cx="3176377" cy="596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100"/>
                </a:lnSpc>
              </a:pPr>
              <a:r>
                <a:rPr lang="en-US" sz="21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Hot meals and warmer welcome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426303" y="2709017"/>
            <a:ext cx="3083466" cy="3083466"/>
            <a:chOff x="0" y="0"/>
            <a:chExt cx="4111288" cy="4111288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4111288" cy="4111288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82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0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508000" y="516838"/>
              <a:ext cx="3185330" cy="2889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C0187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Impact #2</a:t>
              </a:r>
            </a:p>
            <a:p>
              <a:pPr algn="ctr">
                <a:lnSpc>
                  <a:spcPts val="3379"/>
                </a:lnSpc>
                <a:spcBef>
                  <a:spcPct val="0"/>
                </a:spcBef>
              </a:pPr>
              <a:r>
                <a:rPr lang="en-US" sz="2599" dirty="0">
                  <a:solidFill>
                    <a:srgbClr val="545454"/>
                  </a:solidFill>
                  <a:latin typeface="Arial"/>
                  <a:ea typeface="Arial"/>
                  <a:cs typeface="Arial"/>
                  <a:sym typeface="Arial"/>
                </a:rPr>
                <a:t>Connecting the community with a safe space and support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18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0134600" cy="10287000"/>
            <a:chOff x="0" y="0"/>
            <a:chExt cx="9217838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17838" cy="9525000"/>
            </a:xfrm>
            <a:custGeom>
              <a:avLst/>
              <a:gdLst/>
              <a:ahLst/>
              <a:cxnLst/>
              <a:rect l="l" t="t" r="r" b="b"/>
              <a:pathLst>
                <a:path w="9217838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13406" y="0"/>
                    <a:pt x="700556" y="0"/>
                  </a:cubicBezTo>
                  <a:lnTo>
                    <a:pt x="8517282" y="0"/>
                  </a:lnTo>
                  <a:cubicBezTo>
                    <a:pt x="8904432" y="0"/>
                    <a:pt x="9217838" y="217170"/>
                    <a:pt x="9217838" y="482600"/>
                  </a:cubicBezTo>
                  <a:lnTo>
                    <a:pt x="9217838" y="9042400"/>
                  </a:lnTo>
                  <a:cubicBezTo>
                    <a:pt x="9217838" y="9309100"/>
                    <a:pt x="8904432" y="9525000"/>
                    <a:pt x="8517282" y="9525000"/>
                  </a:cubicBezTo>
                  <a:lnTo>
                    <a:pt x="700556" y="9525000"/>
                  </a:lnTo>
                  <a:cubicBezTo>
                    <a:pt x="31525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8888" r="-1888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862472" y="695325"/>
            <a:ext cx="2447629" cy="563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97"/>
              </a:lnSpc>
              <a:spcBef>
                <a:spcPct val="0"/>
              </a:spcBef>
            </a:pPr>
            <a:r>
              <a:rPr lang="en-US" sz="34815">
                <a:solidFill>
                  <a:srgbClr val="FBFDFF">
                    <a:alpha val="49804"/>
                  </a:srgbClr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61555" y="1935637"/>
            <a:ext cx="5664276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...my social life has improved and so has my mental health due to the activities I attend locally.</a:t>
            </a:r>
          </a:p>
        </p:txBody>
      </p:sp>
      <p:sp>
        <p:nvSpPr>
          <p:cNvPr id="6" name="Freeform 6"/>
          <p:cNvSpPr/>
          <p:nvPr/>
        </p:nvSpPr>
        <p:spPr>
          <a:xfrm>
            <a:off x="16192361" y="8314470"/>
            <a:ext cx="1066939" cy="943830"/>
          </a:xfrm>
          <a:custGeom>
            <a:avLst/>
            <a:gdLst/>
            <a:ahLst/>
            <a:cxnLst/>
            <a:rect l="l" t="t" r="r" b="b"/>
            <a:pathLst>
              <a:path w="1066939" h="943830">
                <a:moveTo>
                  <a:pt x="0" y="0"/>
                </a:moveTo>
                <a:lnTo>
                  <a:pt x="1066939" y="0"/>
                </a:lnTo>
                <a:lnTo>
                  <a:pt x="1066939" y="943830"/>
                </a:lnTo>
                <a:lnTo>
                  <a:pt x="0" y="943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151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571</Words>
  <Application>Microsoft Office PowerPoint</Application>
  <PresentationFormat>Custom</PresentationFormat>
  <Paragraphs>134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V2 YFS Presentation Deck Sept 24</dc:title>
  <dc:creator>Rosemary Hoad</dc:creator>
  <cp:lastModifiedBy>Rosemary Hoad</cp:lastModifiedBy>
  <cp:revision>5</cp:revision>
  <dcterms:created xsi:type="dcterms:W3CDTF">2006-08-16T00:00:00Z</dcterms:created>
  <dcterms:modified xsi:type="dcterms:W3CDTF">2025-06-01T17:21:38Z</dcterms:modified>
  <dc:identifier>DAGQRlkKBnw</dc:identifier>
</cp:coreProperties>
</file>